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2"/>
  </p:notesMasterIdLst>
  <p:sldIdLst>
    <p:sldId id="438" r:id="rId2"/>
    <p:sldId id="257" r:id="rId3"/>
    <p:sldId id="437" r:id="rId4"/>
    <p:sldId id="260" r:id="rId5"/>
    <p:sldId id="305" r:id="rId6"/>
    <p:sldId id="306" r:id="rId7"/>
    <p:sldId id="307" r:id="rId8"/>
    <p:sldId id="308" r:id="rId9"/>
    <p:sldId id="309" r:id="rId10"/>
    <p:sldId id="267" r:id="rId11"/>
    <p:sldId id="310" r:id="rId12"/>
    <p:sldId id="311" r:id="rId13"/>
    <p:sldId id="270" r:id="rId14"/>
    <p:sldId id="271" r:id="rId15"/>
    <p:sldId id="435" r:id="rId16"/>
    <p:sldId id="258" r:id="rId17"/>
    <p:sldId id="262" r:id="rId18"/>
    <p:sldId id="261" r:id="rId19"/>
    <p:sldId id="279" r:id="rId20"/>
    <p:sldId id="280" r:id="rId21"/>
    <p:sldId id="281" r:id="rId22"/>
    <p:sldId id="266" r:id="rId23"/>
    <p:sldId id="268" r:id="rId24"/>
    <p:sldId id="273" r:id="rId25"/>
    <p:sldId id="282" r:id="rId26"/>
    <p:sldId id="263" r:id="rId27"/>
    <p:sldId id="264" r:id="rId28"/>
    <p:sldId id="265" r:id="rId29"/>
    <p:sldId id="439" r:id="rId30"/>
    <p:sldId id="269" r:id="rId31"/>
  </p:sldIdLst>
  <p:sldSz cx="12192000" cy="6858000"/>
  <p:notesSz cx="7315200" cy="9601200"/>
  <p:custShowLst>
    <p:custShow name="Intro 1" id="0">
      <p:sldLst>
        <p:sld r:id="rId2"/>
        <p:sld r:id="rId3"/>
        <p:sld r:id="rId4"/>
        <p:sld r:id="rId5"/>
      </p:sldLst>
    </p:custShow>
    <p:custShow name="Body1" id="1">
      <p:sldLst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28"/>
        <p:sld r:id="rId29"/>
        <p:sld r:id="rId31"/>
      </p:sldLst>
    </p:custShow>
    <p:custShow name="Body 2" id="2">
      <p:sldLst/>
    </p:custShow>
    <p:custShow name="Body 3" id="3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is y Elba Pico" initials="LyEP" lastIdx="1" clrIdx="0">
    <p:extLst>
      <p:ext uri="{19B8F6BF-5375-455C-9EA6-DF929625EA0E}">
        <p15:presenceInfo xmlns:p15="http://schemas.microsoft.com/office/powerpoint/2012/main" userId="f15389ab9b06b34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custShow id="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03" autoAdjust="0"/>
    <p:restoredTop sz="94660"/>
  </p:normalViewPr>
  <p:slideViewPr>
    <p:cSldViewPr snapToGrid="0">
      <p:cViewPr varScale="1">
        <p:scale>
          <a:sx n="66" d="100"/>
          <a:sy n="66" d="100"/>
        </p:scale>
        <p:origin x="69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9-07T22:57:50.818" idx="1">
    <p:pos x="4753" y="3397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7CE4203-95AB-4D39-B1AB-316894D4BA91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6CAF9D7-5D44-42BF-A557-6FEC5B23C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11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20000"/>
            <a:lum/>
          </a:blip>
          <a:srcRect/>
          <a:stretch>
            <a:fillRect l="41000" t="-8000" r="-4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carcopr.org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9309C6-7E95-464B-813D-DB0069ACE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7" r="13757"/>
          <a:stretch/>
        </p:blipFill>
        <p:spPr>
          <a:xfrm>
            <a:off x="5804453" y="1191082"/>
            <a:ext cx="4275218" cy="3737645"/>
          </a:xfrm>
          <a:prstGeom prst="ellipse">
            <a:avLst/>
          </a:prstGeom>
          <a:effectLst>
            <a:reflection blurRad="6350" stA="50000" endA="295" endPos="92000" dist="101600" dir="5400000" sy="-100000" algn="bl" rotWithShape="0"/>
          </a:effectLst>
          <a:scene3d>
            <a:camera prst="perspectiveHeroicExtremeLeftFacing" fov="5700000">
              <a:rot lat="2400000" lon="1200000" rev="21425485"/>
            </a:camera>
            <a:lightRig rig="threePt" dir="t"/>
          </a:scene3d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50BBCD53-0E6C-4A2B-B493-BCDDE3056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613" y="679018"/>
            <a:ext cx="5602288" cy="151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es-PR" altLang="en-US" sz="11000" b="1" i="0" u="none" strike="noStrike" cap="none" normalizeH="0" baseline="0" dirty="0">
                <a:ln>
                  <a:noFill/>
                </a:ln>
                <a:solidFill>
                  <a:srgbClr val="806000"/>
                </a:solidFill>
                <a:effectLst/>
                <a:latin typeface="Bradley Hand ITC" panose="03070402050302030203" pitchFamily="66" charset="0"/>
              </a:rPr>
              <a:t>Porque...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6ACF89BA-F520-4460-AEAE-046D2DCBD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649" y="2110830"/>
            <a:ext cx="7235190" cy="304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1er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Encuentro Arquidiocesano</a:t>
            </a:r>
            <a:r>
              <a:rPr lang="en-US" altLang="en-US" sz="4800" dirty="0">
                <a:solidFill>
                  <a:srgbClr val="000000"/>
                </a:solidFill>
                <a:latin typeface="Berlin Sans FB" panose="020E0602020502020306" pitchFamily="34" charset="0"/>
              </a:rPr>
              <a:t> 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de Corresponsabilidad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 descr="Comit&amp;eacute; Arquidiocesano de Corresponsabilidad (CARCOpr)">
            <a:extLst>
              <a:ext uri="{FF2B5EF4-FFF2-40B4-BE49-F238E27FC236}">
                <a16:creationId xmlns:a16="http://schemas.microsoft.com/office/drawing/2014/main" id="{D97D7FEB-4F35-4135-B186-247A2B3FC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685" y="5393385"/>
            <a:ext cx="21050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9" name="AutoShape 5">
            <a:extLst>
              <a:ext uri="{FF2B5EF4-FFF2-40B4-BE49-F238E27FC236}">
                <a16:creationId xmlns:a16="http://schemas.microsoft.com/office/drawing/2014/main" id="{37482F0F-6D57-418D-99A6-E9AF816E65E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51674" y="5967972"/>
            <a:ext cx="1684261" cy="0"/>
          </a:xfrm>
          <a:prstGeom prst="straightConnector1">
            <a:avLst/>
          </a:prstGeom>
          <a:noFill/>
          <a:ln w="12700">
            <a:solidFill>
              <a:srgbClr val="5B9BD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pic>
        <p:nvPicPr>
          <p:cNvPr id="1030" name="Picture 6" descr="escudo-arq">
            <a:extLst>
              <a:ext uri="{FF2B5EF4-FFF2-40B4-BE49-F238E27FC236}">
                <a16:creationId xmlns:a16="http://schemas.microsoft.com/office/drawing/2014/main" id="{24756BD8-FFC8-49E4-B134-764000840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735" y="5393385"/>
            <a:ext cx="74295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E1B2D02B-38E1-4730-AC97-D9C98A025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1005" y="5927230"/>
            <a:ext cx="101917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Arquidiócesis</a:t>
            </a: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 San Juan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8FD9F6D6-CD63-45F2-B2CD-5ED12E195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537" y="4675345"/>
            <a:ext cx="6444440" cy="63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R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 de septiembre 2018 / Parroquia Ntra. Señora de la Piedad</a:t>
            </a:r>
            <a:br>
              <a:rPr kumimoji="0" lang="es-PR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kumimoji="0" lang="es-PR" altLang="en-US" sz="14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Isla Verde, Carolina, 00979</a:t>
            </a:r>
            <a:r>
              <a:rPr kumimoji="0" lang="es-PR" altLang="en-U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25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F1E120F3-2D77-46D1-910C-D044DBF9A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025" y="816638"/>
            <a:ext cx="8596668" cy="919942"/>
          </a:xfrm>
        </p:spPr>
        <p:txBody>
          <a:bodyPr>
            <a:normAutofit/>
          </a:bodyPr>
          <a:lstStyle/>
          <a:p>
            <a:r>
              <a:rPr lang="en-US" altLang="en-US" sz="4400" b="1" dirty="0" err="1"/>
              <a:t>Tercer</a:t>
            </a:r>
            <a:r>
              <a:rPr lang="en-US" altLang="en-US" sz="4400" b="1" dirty="0"/>
              <a:t> Pilar: </a:t>
            </a:r>
            <a:r>
              <a:rPr lang="en-US" altLang="en-US" sz="4400" b="1" dirty="0" err="1"/>
              <a:t>Acogida</a:t>
            </a:r>
            <a:endParaRPr lang="en-US" altLang="en-US" sz="4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93F3B-9794-4315-B4BF-12294DB28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713575" cy="3880773"/>
          </a:xfrm>
        </p:spPr>
        <p:txBody>
          <a:bodyPr/>
          <a:lstStyle/>
          <a:p>
            <a:r>
              <a:rPr lang="en-US" altLang="en-US" sz="3200" dirty="0" err="1"/>
              <a:t>Ministerio</a:t>
            </a:r>
            <a:r>
              <a:rPr lang="en-US" altLang="en-US" sz="3200" dirty="0"/>
              <a:t> Maranathá</a:t>
            </a:r>
          </a:p>
          <a:p>
            <a:pPr lvl="1"/>
            <a:r>
              <a:rPr lang="en-US" altLang="en-US" sz="3000" dirty="0"/>
              <a:t>Desarrollo de la </a:t>
            </a:r>
            <a:r>
              <a:rPr lang="en-US" altLang="en-US" sz="3000" dirty="0" err="1"/>
              <a:t>naturaleza</a:t>
            </a:r>
            <a:r>
              <a:rPr lang="en-US" altLang="en-US" sz="3000" dirty="0"/>
              <a:t>, roles y </a:t>
            </a:r>
            <a:r>
              <a:rPr lang="en-US" altLang="en-US" sz="3000" dirty="0" err="1"/>
              <a:t>funciones</a:t>
            </a:r>
            <a:endParaRPr lang="en-US" altLang="en-US" sz="3000" dirty="0"/>
          </a:p>
          <a:p>
            <a:pPr lvl="1"/>
            <a:r>
              <a:rPr lang="en-US" altLang="en-US" sz="3000" dirty="0" err="1"/>
              <a:t>Reclutamiento</a:t>
            </a:r>
            <a:r>
              <a:rPr lang="en-US" altLang="en-US" sz="3000" dirty="0"/>
              <a:t> / </a:t>
            </a:r>
            <a:r>
              <a:rPr lang="en-US" altLang="en-US" sz="3000" dirty="0" err="1"/>
              <a:t>Adiestramiento</a:t>
            </a:r>
            <a:endParaRPr lang="en-US" altLang="en-US" sz="3000" dirty="0"/>
          </a:p>
          <a:p>
            <a:pPr lvl="1"/>
            <a:r>
              <a:rPr lang="en-US" altLang="en-US" sz="3000" dirty="0"/>
              <a:t>Misa de </a:t>
            </a:r>
            <a:r>
              <a:rPr lang="en-US" altLang="en-US" sz="3000" dirty="0" err="1"/>
              <a:t>envio</a:t>
            </a:r>
            <a:endParaRPr lang="en-US" altLang="en-US" sz="3000" dirty="0"/>
          </a:p>
        </p:txBody>
      </p:sp>
    </p:spTree>
    <p:extLst>
      <p:ext uri="{BB962C8B-B14F-4D97-AF65-F5344CB8AC3E}">
        <p14:creationId xmlns:p14="http://schemas.microsoft.com/office/powerpoint/2010/main" val="216934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4113076E-A79C-4288-82E8-BAFCAF5AC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b="1" dirty="0"/>
              <a:t>Cuarto Pilar: </a:t>
            </a:r>
            <a:r>
              <a:rPr lang="en-US" altLang="en-US" sz="4400" b="1" dirty="0" err="1"/>
              <a:t>Servicio</a:t>
            </a:r>
            <a:endParaRPr lang="en-US" altLang="en-US" sz="4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A6A3C-9195-40E6-898F-FF4A94417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395914"/>
            <a:ext cx="9879301" cy="1868516"/>
          </a:xfrm>
        </p:spPr>
        <p:txBody>
          <a:bodyPr/>
          <a:lstStyle/>
          <a:p>
            <a:r>
              <a:rPr lang="en-US" altLang="en-US" sz="3200" dirty="0"/>
              <a:t>Cambio de </a:t>
            </a:r>
            <a:r>
              <a:rPr lang="en-US" altLang="en-US" sz="3200" dirty="0" err="1"/>
              <a:t>concepto</a:t>
            </a:r>
            <a:r>
              <a:rPr lang="en-US" altLang="en-US" sz="3200" dirty="0"/>
              <a:t> “</a:t>
            </a:r>
            <a:r>
              <a:rPr lang="en-US" altLang="en-US" sz="3200" dirty="0" err="1"/>
              <a:t>voluntario</a:t>
            </a:r>
            <a:r>
              <a:rPr lang="en-US" altLang="en-US" sz="3200" dirty="0"/>
              <a:t>” a </a:t>
            </a:r>
            <a:r>
              <a:rPr lang="en-US" altLang="en-US" sz="3200" b="1" i="1" u="sng" dirty="0"/>
              <a:t>“</a:t>
            </a:r>
            <a:r>
              <a:rPr lang="en-US" altLang="en-US" sz="3200" b="1" i="1" u="sng" dirty="0" err="1"/>
              <a:t>lider</a:t>
            </a:r>
            <a:r>
              <a:rPr lang="en-US" altLang="en-US" sz="3200" b="1" i="1" u="sng" dirty="0"/>
              <a:t> </a:t>
            </a:r>
            <a:r>
              <a:rPr lang="en-US" altLang="en-US" sz="3200" b="1" i="1" u="sng" dirty="0" err="1"/>
              <a:t>servicial”</a:t>
            </a:r>
            <a:r>
              <a:rPr lang="en-US" altLang="en-US" sz="3200" dirty="0" err="1"/>
              <a:t>en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ministerios</a:t>
            </a:r>
            <a:r>
              <a:rPr lang="en-US" altLang="en-US" sz="3200" dirty="0"/>
              <a:t> de </a:t>
            </a:r>
            <a:r>
              <a:rPr lang="en-US" altLang="en-US" sz="3200" dirty="0" err="1"/>
              <a:t>servicio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vigentes</a:t>
            </a:r>
            <a:r>
              <a:rPr lang="en-US" altLang="en-US" sz="3200" dirty="0"/>
              <a:t>.</a:t>
            </a:r>
          </a:p>
          <a:p>
            <a:r>
              <a:rPr lang="en-US" altLang="en-US" sz="3200" dirty="0"/>
              <a:t>Desarrollo del </a:t>
            </a:r>
            <a:r>
              <a:rPr lang="en-US" altLang="en-US" sz="3200" dirty="0" err="1"/>
              <a:t>ministerio</a:t>
            </a:r>
            <a:r>
              <a:rPr lang="en-US" altLang="en-US" sz="3200" dirty="0"/>
              <a:t> Amigos a </a:t>
            </a:r>
            <a:r>
              <a:rPr lang="en-US" altLang="en-US" sz="3200" dirty="0" err="1"/>
              <a:t>tu</a:t>
            </a:r>
            <a:r>
              <a:rPr lang="en-US" altLang="en-US" sz="3200" dirty="0"/>
              <a:t> </a:t>
            </a:r>
            <a:r>
              <a:rPr lang="en-US" altLang="en-US" sz="3200" dirty="0" err="1"/>
              <a:t>puerta</a:t>
            </a:r>
            <a:endParaRPr lang="en-US" altLang="en-US" sz="3200" dirty="0"/>
          </a:p>
          <a:p>
            <a:endParaRPr lang="en-US" altLang="en-US" sz="3200" b="1" i="1" u="sng" dirty="0"/>
          </a:p>
        </p:txBody>
      </p:sp>
    </p:spTree>
    <p:extLst>
      <p:ext uri="{BB962C8B-B14F-4D97-AF65-F5344CB8AC3E}">
        <p14:creationId xmlns:p14="http://schemas.microsoft.com/office/powerpoint/2010/main" val="97902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59786088-867C-4529-892B-72D546447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b="1" dirty="0" err="1"/>
              <a:t>Otras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actividades</a:t>
            </a:r>
            <a:r>
              <a:rPr lang="en-US" altLang="en-US" sz="4400" b="1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D10A2-2C86-42F1-BD9A-3B6D27396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28080"/>
            <a:ext cx="8596668" cy="3880773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estratégico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Colaborar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líderes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grupos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ministerios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para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afinar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misión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objetivos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funciones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Ferias de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corresponsabilidad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Día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vecino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Celebrar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agradecer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logros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servidores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927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3AA4CFF2-2ACB-401D-833D-B907E2695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b="1" dirty="0" err="1"/>
              <a:t>Situación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presente</a:t>
            </a:r>
            <a:r>
              <a:rPr lang="en-US" altLang="en-US" sz="4400" b="1" dirty="0"/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A5D43-493F-48D4-A289-F94B3F658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15" y="1543050"/>
            <a:ext cx="8828087" cy="470535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Frutos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tangibles (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luego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13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años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914400" lvl="1" indent="-398463"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fieles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conocen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más</a:t>
            </a: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398463"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Disposición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para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entregar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TTT a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diversos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grupos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ministerios</a:t>
            </a: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398463"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Nuevos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grupos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ministerios</a:t>
            </a: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398463"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↑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Compromiso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ofrendar</a:t>
            </a: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398463"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Integración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la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espiritualidad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actividades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religiosidad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popular.</a:t>
            </a:r>
          </a:p>
          <a:p>
            <a:pPr marL="914400" lvl="1" indent="-398463"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Continuidad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pesar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cambio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párrocos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.**</a:t>
            </a:r>
          </a:p>
          <a:p>
            <a:pPr lvl="1"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1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7B4C39F6-112A-4C76-B4B3-A314543FE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b="1" dirty="0"/>
              <a:t>¿Qué </a:t>
            </a:r>
            <a:r>
              <a:rPr lang="en-US" altLang="en-US" sz="4400" b="1" dirty="0" err="1"/>
              <a:t>nos</a:t>
            </a:r>
            <a:r>
              <a:rPr lang="en-US" altLang="en-US" sz="4400" b="1" dirty="0"/>
              <a:t> </a:t>
            </a:r>
            <a:r>
              <a:rPr lang="en-US" altLang="en-US" sz="4400" b="1" dirty="0" err="1"/>
              <a:t>queda</a:t>
            </a:r>
            <a:r>
              <a:rPr lang="en-US" altLang="en-US" sz="4400" b="1" dirty="0"/>
              <a:t> por </a:t>
            </a:r>
            <a:r>
              <a:rPr lang="en-US" altLang="en-US" sz="4400" b="1" dirty="0" err="1"/>
              <a:t>hacer</a:t>
            </a:r>
            <a:r>
              <a:rPr lang="en-US" altLang="en-US" sz="4400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9F824-6569-4AAF-B13A-E4FC74EE8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28327"/>
            <a:ext cx="8596668" cy="3880773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↑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servidores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Incentivar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actitud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acogida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cada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feligrés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↑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discernimiento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para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explorar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entregar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TTT…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asumir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200" i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compromiso</a:t>
            </a:r>
            <a:r>
              <a:rPr lang="en-US" sz="3200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200" i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bautismal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, a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través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oración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formación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US" sz="3200" i="1" u="sng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Actualizar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el plan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estratégico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en-US" sz="3200" i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46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12F28B5-3926-44F8-8C86-68D03349E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387" y="283027"/>
            <a:ext cx="8229600" cy="1080655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es-ES_tradnl" dirty="0">
                <a:solidFill>
                  <a:schemeClr val="bg1">
                    <a:lumMod val="50000"/>
                  </a:schemeClr>
                </a:solidFill>
              </a:rPr>
              <a:t>Nuestro parroquia…</a:t>
            </a:r>
            <a:br>
              <a:rPr lang="es-ES_tradnl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ES_tradnl" sz="2000" dirty="0">
                <a:solidFill>
                  <a:schemeClr val="tx1"/>
                </a:solidFill>
              </a:rPr>
              <a:t>Parroquia del Espíritu Santo Levittown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73C7A-5903-498A-8AAE-98AF1477A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887" y="4067219"/>
            <a:ext cx="11130742" cy="2211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b="1" dirty="0"/>
              <a:t>¿Cómo_es_la_vida_en_una_comunidad_corresponsable_1080p?.mp4</a:t>
            </a:r>
          </a:p>
          <a:p>
            <a:pPr marL="0" indent="0" algn="r">
              <a:buNone/>
            </a:pPr>
            <a:r>
              <a:rPr lang="en-US" sz="3200" dirty="0"/>
              <a:t>…para </a:t>
            </a:r>
            <a:r>
              <a:rPr lang="en-US" sz="3200" dirty="0" err="1"/>
              <a:t>descargar</a:t>
            </a:r>
            <a:r>
              <a:rPr lang="en-US" sz="3200" dirty="0"/>
              <a:t> el video, </a:t>
            </a:r>
            <a:r>
              <a:rPr lang="en-US" sz="3200" dirty="0" err="1"/>
              <a:t>regresa</a:t>
            </a:r>
            <a:r>
              <a:rPr lang="en-US" sz="3200" dirty="0"/>
              <a:t> a </a:t>
            </a:r>
            <a:r>
              <a:rPr lang="en-US" sz="3200" dirty="0" err="1"/>
              <a:t>nuestra</a:t>
            </a:r>
            <a:r>
              <a:rPr lang="en-US" sz="3200" dirty="0"/>
              <a:t> </a:t>
            </a:r>
            <a:r>
              <a:rPr lang="en-US" sz="3200" dirty="0" err="1"/>
              <a:t>pagina</a:t>
            </a:r>
            <a:r>
              <a:rPr lang="en-US" sz="3200" dirty="0"/>
              <a:t>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D03ECD-08A0-489F-B553-0A7AF81D2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26128">
            <a:off x="780075" y="-355642"/>
            <a:ext cx="3828662" cy="382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4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9309C6-7E95-464B-813D-DB0069ACE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7" r="13757"/>
          <a:stretch/>
        </p:blipFill>
        <p:spPr>
          <a:xfrm>
            <a:off x="5847127" y="1191082"/>
            <a:ext cx="4232543" cy="3737645"/>
          </a:xfrm>
          <a:prstGeom prst="ellipse">
            <a:avLst/>
          </a:prstGeom>
          <a:effectLst>
            <a:reflection blurRad="6350" stA="50000" endA="295" endPos="92000" dist="101600" dir="5400000" sy="-100000" algn="bl" rotWithShape="0"/>
          </a:effectLst>
          <a:scene3d>
            <a:camera prst="perspectiveHeroicExtremeLeftFacing" fov="5700000">
              <a:rot lat="2400000" lon="1200000" rev="21425485"/>
            </a:camera>
            <a:lightRig rig="threePt" dir="t"/>
          </a:scene3d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50BBCD53-0E6C-4A2B-B493-BCDDE3056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530" y="601762"/>
            <a:ext cx="5602288" cy="151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es-PR" altLang="en-US" sz="11000" b="1" i="0" u="none" strike="noStrike" cap="none" normalizeH="0" baseline="0" dirty="0">
                <a:ln>
                  <a:noFill/>
                </a:ln>
                <a:solidFill>
                  <a:srgbClr val="806000"/>
                </a:solidFill>
                <a:effectLst/>
                <a:latin typeface="Bradley Hand ITC" panose="03070402050302030203" pitchFamily="66" charset="0"/>
              </a:rPr>
              <a:t>Porque...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6ACF89BA-F520-4460-AEAE-046D2DCBD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656" y="4491790"/>
            <a:ext cx="7235190" cy="37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1er Encuentro Arquidiocesano</a:t>
            </a:r>
            <a:r>
              <a:rPr lang="en-US" altLang="en-US" sz="2000" dirty="0">
                <a:solidFill>
                  <a:srgbClr val="000000"/>
                </a:solidFill>
                <a:latin typeface="Berlin Sans FB" panose="020E0602020502020306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erlin Sans FB" panose="020E0602020502020306" pitchFamily="34" charset="0"/>
              </a:rPr>
              <a:t>de Corresponsabilidad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 descr="Comit&amp;eacute; Arquidiocesano de Corresponsabilidad (CARCOpr)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97D7FEB-4F35-4135-B186-247A2B3FC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685" y="5573752"/>
            <a:ext cx="21050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9" name="AutoShape 5">
            <a:extLst>
              <a:ext uri="{FF2B5EF4-FFF2-40B4-BE49-F238E27FC236}">
                <a16:creationId xmlns:a16="http://schemas.microsoft.com/office/drawing/2014/main" id="{37482F0F-6D57-418D-99A6-E9AF816E65E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51674" y="6148339"/>
            <a:ext cx="1684261" cy="0"/>
          </a:xfrm>
          <a:prstGeom prst="straightConnector1">
            <a:avLst/>
          </a:prstGeom>
          <a:noFill/>
          <a:ln w="12700">
            <a:solidFill>
              <a:srgbClr val="5B9BD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pic>
        <p:nvPicPr>
          <p:cNvPr id="1030" name="Picture 6" descr="escudo-arq">
            <a:extLst>
              <a:ext uri="{FF2B5EF4-FFF2-40B4-BE49-F238E27FC236}">
                <a16:creationId xmlns:a16="http://schemas.microsoft.com/office/drawing/2014/main" id="{24756BD8-FFC8-49E4-B134-764000840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735" y="5573752"/>
            <a:ext cx="74295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E1B2D02B-38E1-4730-AC97-D9C98A025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0892" y="6107597"/>
            <a:ext cx="99946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Arquidiócesis</a:t>
            </a: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 San Juan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8FD9F6D6-CD63-45F2-B2CD-5ED12E195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43" y="4822452"/>
            <a:ext cx="5712903" cy="63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R" altLang="en-US" sz="1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8 de septiembre 2018 / Parroquia Ntra. Señora de la Piedad</a:t>
            </a:r>
            <a:br>
              <a:rPr kumimoji="0" lang="es-PR" altLang="en-US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kumimoji="0" lang="es-PR" altLang="en-US" sz="140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Isla Verde, Carolina, 00979</a:t>
            </a:r>
            <a:r>
              <a:rPr kumimoji="0" lang="es-PR" altLang="en-US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5C1A38-24EB-497F-A796-DF8A90819D86}"/>
              </a:ext>
            </a:extLst>
          </p:cNvPr>
          <p:cNvSpPr txBox="1"/>
          <p:nvPr/>
        </p:nvSpPr>
        <p:spPr>
          <a:xfrm>
            <a:off x="975656" y="2141730"/>
            <a:ext cx="76071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4800" b="1" dirty="0">
                <a:solidFill>
                  <a:schemeClr val="accent3">
                    <a:lumMod val="75000"/>
                  </a:schemeClr>
                </a:solidFill>
              </a:rPr>
              <a:t>Déjame contarte… </a:t>
            </a:r>
          </a:p>
          <a:p>
            <a:r>
              <a:rPr lang="es-PR" sz="4800" dirty="0"/>
              <a:t>Maria Madre de la Misericordia</a:t>
            </a:r>
          </a:p>
        </p:txBody>
      </p:sp>
    </p:spTree>
    <p:extLst>
      <p:ext uri="{BB962C8B-B14F-4D97-AF65-F5344CB8AC3E}">
        <p14:creationId xmlns:p14="http://schemas.microsoft.com/office/powerpoint/2010/main" val="333523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8453" y="823187"/>
            <a:ext cx="6804080" cy="5709060"/>
          </a:xfrm>
        </p:spPr>
        <p:txBody>
          <a:bodyPr anchor="ctr" anchorCtr="0">
            <a:normAutofit/>
          </a:bodyPr>
          <a:lstStyle/>
          <a:p>
            <a:pPr marL="1588" lvl="1" indent="0">
              <a:buNone/>
            </a:pPr>
            <a:r>
              <a:rPr lang="es-ES_tradnl" sz="2000" dirty="0">
                <a:solidFill>
                  <a:schemeClr val="tx1"/>
                </a:solidFill>
                <a:latin typeface="Arial"/>
                <a:cs typeface="Arial"/>
              </a:rPr>
              <a:t>La Eucaristía se celebra:</a:t>
            </a:r>
          </a:p>
          <a:p>
            <a:pPr marL="744538" lvl="3" indent="-28575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dirty="0">
                <a:solidFill>
                  <a:schemeClr val="tx1"/>
                </a:solidFill>
                <a:latin typeface="Arial"/>
                <a:cs typeface="Arial"/>
              </a:rPr>
              <a:t>diariamente en una capilla de madera</a:t>
            </a:r>
          </a:p>
          <a:p>
            <a:pPr marL="744538" lvl="3" indent="-28575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dirty="0">
                <a:solidFill>
                  <a:schemeClr val="tx1"/>
                </a:solidFill>
                <a:latin typeface="Arial"/>
                <a:cs typeface="Arial"/>
              </a:rPr>
              <a:t>dominicalmente en el cercano Colegio Marista </a:t>
            </a:r>
          </a:p>
          <a:p>
            <a:pPr marL="344488" lvl="1" indent="-342900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s-ES_tradnl" sz="2000" dirty="0">
                <a:solidFill>
                  <a:schemeClr val="tx1"/>
                </a:solidFill>
                <a:latin typeface="Arial"/>
                <a:cs typeface="Arial"/>
              </a:rPr>
              <a:t>En 1989 un grupo “in-</a:t>
            </a:r>
            <a:r>
              <a:rPr lang="es-ES_tradnl" sz="2000" dirty="0" err="1">
                <a:solidFill>
                  <a:schemeClr val="tx1"/>
                </a:solidFill>
                <a:latin typeface="Arial"/>
                <a:cs typeface="Arial"/>
              </a:rPr>
              <a:t>solidum</a:t>
            </a:r>
            <a:r>
              <a:rPr lang="es-ES_tradnl" sz="2000" dirty="0">
                <a:solidFill>
                  <a:schemeClr val="tx1"/>
                </a:solidFill>
                <a:latin typeface="Arial"/>
                <a:cs typeface="Arial"/>
              </a:rPr>
              <a:t>” dirige la cuasi parroquia, María Madre de la Misericordia</a:t>
            </a:r>
          </a:p>
          <a:p>
            <a:pPr marL="344488" lvl="1" indent="-342900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s-ES_tradnl" sz="2000" dirty="0">
                <a:solidFill>
                  <a:schemeClr val="tx1"/>
                </a:solidFill>
                <a:latin typeface="Arial"/>
                <a:cs typeface="Arial"/>
              </a:rPr>
              <a:t>En 1992 se constituye como parroquia</a:t>
            </a:r>
          </a:p>
          <a:p>
            <a:pPr marL="344488" lvl="1" indent="-342900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s-ES_tradnl" sz="2000" dirty="0">
                <a:solidFill>
                  <a:schemeClr val="tx1"/>
                </a:solidFill>
                <a:latin typeface="Arial"/>
                <a:cs typeface="Arial"/>
              </a:rPr>
              <a:t>El 25 de noviembre de 1995, se inaugura el templo parroquial actual</a:t>
            </a:r>
          </a:p>
          <a:p>
            <a:pPr marL="687388" lvl="4" indent="-28575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sz="1400" dirty="0">
                <a:solidFill>
                  <a:schemeClr val="tx1"/>
                </a:solidFill>
                <a:latin typeface="Arial"/>
                <a:cs typeface="Arial"/>
              </a:rPr>
              <a:t>Sede de la oficina de Cursillos de Cristiandad</a:t>
            </a:r>
          </a:p>
          <a:p>
            <a:pPr marL="687388" lvl="4" indent="-28575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sz="1400" dirty="0">
                <a:solidFill>
                  <a:schemeClr val="tx1"/>
                </a:solidFill>
                <a:latin typeface="Arial"/>
                <a:cs typeface="Arial"/>
              </a:rPr>
              <a:t>Agrupa a 32 comunidades</a:t>
            </a:r>
          </a:p>
          <a:p>
            <a:pPr marL="687388" lvl="4" indent="-28575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sz="1400" dirty="0">
                <a:solidFill>
                  <a:schemeClr val="tx1"/>
                </a:solidFill>
                <a:latin typeface="Arial"/>
                <a:cs typeface="Arial"/>
              </a:rPr>
              <a:t>Aproximadamente 7,600 habitantes de los cuales 6,612 son católicos</a:t>
            </a:r>
          </a:p>
          <a:p>
            <a:pPr marL="687388" lvl="4" indent="-285750">
              <a:lnSpc>
                <a:spcPct val="12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sz="1400" dirty="0">
                <a:solidFill>
                  <a:schemeClr val="tx1"/>
                </a:solidFill>
                <a:latin typeface="Arial"/>
                <a:cs typeface="Arial"/>
              </a:rPr>
              <a:t>Los niveles de ingreso van de escasos recursos a personas adineradas</a:t>
            </a:r>
            <a:endParaRPr lang="es-ES_tradnl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2" name="Picture 1" descr="PMMM en PR Google Map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2738">
            <a:off x="810985" y="2128510"/>
            <a:ext cx="3476444" cy="2209867"/>
          </a:xfrm>
          <a:prstGeom prst="rect">
            <a:avLst/>
          </a:prstGeom>
        </p:spPr>
      </p:pic>
      <p:pic>
        <p:nvPicPr>
          <p:cNvPr id="5" name="Picture 4" descr="Parroquia María Madre Google Map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2320">
            <a:off x="1545991" y="4093664"/>
            <a:ext cx="3494817" cy="2645014"/>
          </a:xfrm>
          <a:prstGeom prst="rect">
            <a:avLst/>
          </a:prstGeom>
        </p:spPr>
      </p:pic>
      <p:cxnSp>
        <p:nvCxnSpPr>
          <p:cNvPr id="9" name="Straight Arrow Connector 8"/>
          <p:cNvCxnSpPr>
            <a:cxnSpLocks/>
            <a:stCxn id="7" idx="0"/>
          </p:cNvCxnSpPr>
          <p:nvPr/>
        </p:nvCxnSpPr>
        <p:spPr>
          <a:xfrm flipH="1" flipV="1">
            <a:off x="2797880" y="3136498"/>
            <a:ext cx="764009" cy="19393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710273" y="5075837"/>
            <a:ext cx="1703232" cy="1588655"/>
          </a:xfrm>
          <a:prstGeom prst="ellipse">
            <a:avLst/>
          </a:prstGeom>
          <a:noFill/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6B5C13-DFC6-4362-806E-4BCEDDFAF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80885">
            <a:off x="333454" y="-10619"/>
            <a:ext cx="4219575" cy="235267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293399" y="395257"/>
            <a:ext cx="8229600" cy="1259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_tradnl" sz="2600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54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La Parroquia María Madre de la Misericordia</a:t>
            </a:r>
          </a:p>
          <a:p>
            <a:pPr algn="r"/>
            <a:r>
              <a:rPr lang="es-ES_tradnl" sz="1900" dirty="0">
                <a:solidFill>
                  <a:schemeClr val="tx2"/>
                </a:solidFill>
                <a:effectLst>
                  <a:outerShdw blurRad="50800" dist="38100" dir="54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Breve historia</a:t>
            </a:r>
            <a:br>
              <a:rPr lang="es-ES_tradnl" sz="1900" dirty="0">
                <a:solidFill>
                  <a:schemeClr val="tx2"/>
                </a:solidFill>
              </a:rPr>
            </a:br>
            <a:endParaRPr lang="es-ES_tradnl" sz="19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82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6466" y="258909"/>
            <a:ext cx="8229600" cy="812055"/>
          </a:xfrm>
        </p:spPr>
        <p:txBody>
          <a:bodyPr>
            <a:normAutofit fontScale="90000"/>
          </a:bodyPr>
          <a:lstStyle/>
          <a:p>
            <a:pPr algn="r">
              <a:lnSpc>
                <a:spcPct val="100000"/>
              </a:lnSpc>
            </a:pPr>
            <a:r>
              <a:rPr lang="es-ES_tradnl" sz="3200" dirty="0">
                <a:solidFill>
                  <a:schemeClr val="bg1">
                    <a:lumMod val="50000"/>
                  </a:schemeClr>
                </a:solidFill>
              </a:rPr>
              <a:t>Se siembra la semilla…</a:t>
            </a:r>
            <a:br>
              <a:rPr lang="es-ES_tradnl" sz="3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ES_tradnl" sz="2000" dirty="0"/>
              <a:t>Breve historia</a:t>
            </a:r>
            <a:br>
              <a:rPr lang="es-ES_tradnl" sz="2000" dirty="0"/>
            </a:br>
            <a:endParaRPr lang="es-ES_tradnl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8160" y="1070964"/>
            <a:ext cx="7441378" cy="5528127"/>
          </a:xfrm>
        </p:spPr>
        <p:txBody>
          <a:bodyPr anchor="ctr" anchorCtr="0"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PR" sz="3200" dirty="0">
                <a:solidFill>
                  <a:schemeClr val="tx1"/>
                </a:solidFill>
                <a:latin typeface="Arial"/>
                <a:cs typeface="Arial"/>
              </a:rPr>
              <a:t>2010</a:t>
            </a:r>
          </a:p>
          <a:p>
            <a:pPr lvl="0">
              <a:lnSpc>
                <a:spcPct val="120000"/>
              </a:lnSpc>
            </a:pPr>
            <a:r>
              <a:rPr lang="es-PR" sz="2400" dirty="0">
                <a:solidFill>
                  <a:schemeClr val="tx1"/>
                </a:solidFill>
                <a:latin typeface="Arial"/>
                <a:cs typeface="Arial"/>
              </a:rPr>
              <a:t>Mons. Leonardo Rodríguez Jimenes llega MMM </a:t>
            </a:r>
          </a:p>
          <a:p>
            <a:pPr lvl="0">
              <a:lnSpc>
                <a:spcPct val="120000"/>
              </a:lnSpc>
            </a:pPr>
            <a:r>
              <a:rPr lang="es-PR" sz="2400" dirty="0">
                <a:solidFill>
                  <a:schemeClr val="tx1"/>
                </a:solidFill>
                <a:latin typeface="Arial"/>
                <a:cs typeface="Arial"/>
              </a:rPr>
              <a:t>P. Ángel Ciappi ofrece talleres de formación</a:t>
            </a:r>
          </a:p>
          <a:p>
            <a:pPr lvl="0">
              <a:lnSpc>
                <a:spcPct val="120000"/>
              </a:lnSpc>
            </a:pPr>
            <a:r>
              <a:rPr lang="es-PR" sz="2400" dirty="0">
                <a:solidFill>
                  <a:schemeClr val="tx1"/>
                </a:solidFill>
                <a:latin typeface="Arial"/>
                <a:cs typeface="Arial"/>
              </a:rPr>
              <a:t>Grupo inicial asiste al ICSC</a:t>
            </a:r>
          </a:p>
          <a:p>
            <a:pPr lvl="0">
              <a:lnSpc>
                <a:spcPct val="120000"/>
              </a:lnSpc>
            </a:pPr>
            <a:r>
              <a:rPr lang="es-PR" sz="2400" dirty="0">
                <a:solidFill>
                  <a:schemeClr val="tx1"/>
                </a:solidFill>
                <a:latin typeface="Arial"/>
                <a:cs typeface="Arial"/>
              </a:rPr>
              <a:t>Se forma el Comité de Corresponsabilidad MMM</a:t>
            </a:r>
          </a:p>
          <a:p>
            <a:pPr lvl="0">
              <a:lnSpc>
                <a:spcPct val="120000"/>
              </a:lnSpc>
            </a:pPr>
            <a:r>
              <a:rPr lang="es-PR" sz="2400" dirty="0">
                <a:solidFill>
                  <a:schemeClr val="tx1"/>
                </a:solidFill>
                <a:latin typeface="Arial"/>
                <a:cs typeface="Arial"/>
              </a:rPr>
              <a:t>Tres de sus integrantes son parte de CARCO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s-ES_tradnl" sz="2400" dirty="0">
                <a:solidFill>
                  <a:schemeClr val="tx1"/>
                </a:solidFill>
                <a:latin typeface="Arial"/>
                <a:cs typeface="Arial"/>
              </a:rPr>
              <a:t>Párroco trae un mensaje de corresponsabilidad y de nueva evangelización</a:t>
            </a:r>
          </a:p>
          <a:p>
            <a:pPr lvl="1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s-ES_tradnl" sz="2200" dirty="0">
                <a:solidFill>
                  <a:schemeClr val="tx1"/>
                </a:solidFill>
                <a:latin typeface="Arial"/>
                <a:cs typeface="Arial"/>
              </a:rPr>
              <a:t>Cambio del paradigma parroquial</a:t>
            </a:r>
          </a:p>
          <a:p>
            <a:pPr lvl="1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s-ES_tradnl" sz="2200" dirty="0">
                <a:solidFill>
                  <a:schemeClr val="tx1"/>
                </a:solidFill>
                <a:latin typeface="Arial"/>
                <a:cs typeface="Arial"/>
              </a:rPr>
              <a:t>Énfasis en la liturgia y la “común-unión”</a:t>
            </a:r>
          </a:p>
          <a:p>
            <a:pPr lvl="0">
              <a:lnSpc>
                <a:spcPct val="120000"/>
              </a:lnSpc>
            </a:pPr>
            <a:endParaRPr lang="es-PR"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69B078-9890-45DD-8ACB-C57324976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4785">
            <a:off x="583043" y="869020"/>
            <a:ext cx="2725142" cy="2725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5438">
            <a:off x="453435" y="3436885"/>
            <a:ext cx="2725142" cy="275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3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600200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es-ES_tradnl" sz="3200" dirty="0">
                <a:solidFill>
                  <a:schemeClr val="bg1">
                    <a:lumMod val="50000"/>
                  </a:schemeClr>
                </a:solidFill>
              </a:rPr>
              <a:t>Comité de Corresponsabilidad</a:t>
            </a:r>
            <a:br>
              <a:rPr lang="es-ES_tradnl" dirty="0"/>
            </a:br>
            <a:r>
              <a:rPr lang="es-ES_tradnl" sz="2000" dirty="0"/>
              <a:t>Parroquia María Madre de la Misericordia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40512"/>
            <a:ext cx="9144000" cy="4356930"/>
          </a:xfrm>
        </p:spPr>
        <p:txBody>
          <a:bodyPr anchor="ctr" anchorCtr="0">
            <a:normAutofit fontScale="92500"/>
          </a:bodyPr>
          <a:lstStyle/>
          <a:p>
            <a:pPr lvl="0">
              <a:lnSpc>
                <a:spcPct val="110000"/>
              </a:lnSpc>
            </a:pPr>
            <a:r>
              <a:rPr lang="es-ES_tradnl" sz="3200" dirty="0">
                <a:solidFill>
                  <a:schemeClr val="tx1"/>
                </a:solidFill>
                <a:latin typeface="Arial"/>
                <a:cs typeface="Arial"/>
              </a:rPr>
              <a:t>Nace el 10 de noviembre de 2010</a:t>
            </a:r>
          </a:p>
          <a:p>
            <a:pPr lvl="0">
              <a:lnSpc>
                <a:spcPct val="110000"/>
              </a:lnSpc>
            </a:pPr>
            <a:r>
              <a:rPr lang="es-ES_tradnl" sz="3200" dirty="0">
                <a:solidFill>
                  <a:schemeClr val="tx1"/>
                </a:solidFill>
                <a:latin typeface="Arial"/>
                <a:cs typeface="Arial"/>
              </a:rPr>
              <a:t>Por recomendación y designación del párroco se escogen 8 miembros:</a:t>
            </a:r>
            <a:endParaRPr lang="es-ES_tradnl" sz="4000" dirty="0">
              <a:solidFill>
                <a:schemeClr val="tx1"/>
              </a:solidFill>
              <a:latin typeface="Arial"/>
              <a:cs typeface="Arial"/>
            </a:endParaRPr>
          </a:p>
          <a:p>
            <a:pPr lvl="2">
              <a:lnSpc>
                <a:spcPct val="110000"/>
              </a:lnSpc>
            </a:pPr>
            <a:r>
              <a:rPr lang="es-ES_tradnl" sz="2000" dirty="0">
                <a:solidFill>
                  <a:schemeClr val="tx1"/>
                </a:solidFill>
                <a:latin typeface="Arial"/>
                <a:cs typeface="Arial"/>
              </a:rPr>
              <a:t>3 participantes de la conferencia del ICSC 2010 y activos en la parroquia</a:t>
            </a:r>
          </a:p>
          <a:p>
            <a:pPr lvl="2">
              <a:lnSpc>
                <a:spcPct val="110000"/>
              </a:lnSpc>
            </a:pPr>
            <a:r>
              <a:rPr lang="es-ES_tradnl" sz="2000" dirty="0">
                <a:solidFill>
                  <a:schemeClr val="tx1"/>
                </a:solidFill>
                <a:latin typeface="Arial"/>
                <a:cs typeface="Arial"/>
              </a:rPr>
              <a:t>El editor del boletín parroquial y representante al Sínodo Arquidiocesano</a:t>
            </a:r>
            <a:endParaRPr lang="es-ES_tradnl" sz="3600" dirty="0">
              <a:solidFill>
                <a:schemeClr val="tx1"/>
              </a:solidFill>
              <a:latin typeface="Arial"/>
              <a:cs typeface="Arial"/>
            </a:endParaRPr>
          </a:p>
          <a:p>
            <a:pPr lvl="2">
              <a:lnSpc>
                <a:spcPct val="110000"/>
              </a:lnSpc>
            </a:pPr>
            <a:r>
              <a:rPr lang="es-ES_tradnl" sz="2000" dirty="0">
                <a:solidFill>
                  <a:schemeClr val="tx1"/>
                </a:solidFill>
                <a:latin typeface="Arial"/>
                <a:cs typeface="Arial"/>
              </a:rPr>
              <a:t>Una educadora y coordinadora de la Pascua Parroquial</a:t>
            </a:r>
            <a:endParaRPr lang="es-ES_tradnl" sz="3600" dirty="0">
              <a:solidFill>
                <a:schemeClr val="tx1"/>
              </a:solidFill>
              <a:latin typeface="Arial"/>
              <a:cs typeface="Arial"/>
            </a:endParaRPr>
          </a:p>
          <a:p>
            <a:pPr lvl="2">
              <a:lnSpc>
                <a:spcPct val="110000"/>
              </a:lnSpc>
            </a:pPr>
            <a:r>
              <a:rPr lang="es-ES_tradnl" sz="2000" dirty="0">
                <a:solidFill>
                  <a:schemeClr val="tx1"/>
                </a:solidFill>
                <a:latin typeface="Arial"/>
                <a:cs typeface="Arial"/>
              </a:rPr>
              <a:t>Un representante al Sínodo Arquidiocesano</a:t>
            </a:r>
            <a:endParaRPr lang="es-ES_tradnl" sz="3600" dirty="0">
              <a:solidFill>
                <a:schemeClr val="tx1"/>
              </a:solidFill>
              <a:latin typeface="Arial"/>
              <a:cs typeface="Arial"/>
            </a:endParaRPr>
          </a:p>
          <a:p>
            <a:pPr lvl="2">
              <a:lnSpc>
                <a:spcPct val="110000"/>
              </a:lnSpc>
            </a:pPr>
            <a:r>
              <a:rPr lang="es-ES_tradnl" sz="2000" dirty="0">
                <a:solidFill>
                  <a:schemeClr val="tx1"/>
                </a:solidFill>
                <a:latin typeface="Arial"/>
                <a:cs typeface="Arial"/>
              </a:rPr>
              <a:t>Un matrimonio representativo y activo en el Ministerio de Adoradores</a:t>
            </a:r>
            <a:endParaRPr lang="en-US" sz="2000" dirty="0"/>
          </a:p>
        </p:txBody>
      </p:sp>
      <p:pic>
        <p:nvPicPr>
          <p:cNvPr id="4" name="Picture 3" descr="182078_201866939824085_149707078373405_812471_6084093_n.jpg">
            <a:extLst>
              <a:ext uri="{FF2B5EF4-FFF2-40B4-BE49-F238E27FC236}">
                <a16:creationId xmlns:a16="http://schemas.microsoft.com/office/drawing/2014/main" id="{9F744746-84AE-49A6-AF20-063B08BC65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5299642"/>
            <a:ext cx="91440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48DD-109A-40D1-9A86-1EE1F1D78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R" sz="7200" b="1" dirty="0"/>
              <a:t>Programa del día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A32B5B05-12D2-4D32-925D-DF27F5A71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604" y="1841527"/>
            <a:ext cx="7777964" cy="416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PR" altLang="en-US" sz="2200" b="1" dirty="0">
                <a:solidFill>
                  <a:srgbClr val="806000"/>
                </a:solidFill>
                <a:latin typeface="Calibri" panose="020F0502020204030204" pitchFamily="34" charset="0"/>
              </a:rPr>
              <a:t>7:30 Registro y compartir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200"/>
              <a:tabLst/>
            </a:pPr>
            <a:r>
              <a:rPr lang="es-PR" altLang="en-US" sz="2200" b="1" dirty="0">
                <a:solidFill>
                  <a:srgbClr val="806000"/>
                </a:solidFill>
                <a:latin typeface="Calibri" panose="020F0502020204030204" pitchFamily="34" charset="0"/>
              </a:rPr>
              <a:t>8:00 </a:t>
            </a:r>
            <a:r>
              <a:rPr kumimoji="0" lang="es-PR" altLang="en-US" sz="2200" b="1" i="0" u="none" strike="noStrike" cap="none" normalizeH="0" baseline="0" dirty="0">
                <a:ln>
                  <a:noFill/>
                </a:ln>
                <a:solidFill>
                  <a:srgbClr val="806000"/>
                </a:solidFill>
                <a:effectLst/>
                <a:latin typeface="Calibri" panose="020F0502020204030204" pitchFamily="34" charset="0"/>
              </a:rPr>
              <a:t>¡Formando equipo!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SzPts val="1200"/>
            </a:pPr>
            <a:r>
              <a:rPr kumimoji="0" lang="es-PR" altLang="en-US" b="1" i="0" u="none" strike="noStrike" cap="none" normalizeH="0" baseline="0" dirty="0">
                <a:ln>
                  <a:noFill/>
                </a:ln>
                <a:solidFill>
                  <a:srgbClr val="806000"/>
                </a:solidFill>
                <a:effectLst/>
                <a:latin typeface="Calibri" panose="020F0502020204030204" pitchFamily="34" charset="0"/>
              </a:rPr>
              <a:t>Bienvenida, objetivos y presentación de participantes</a:t>
            </a:r>
            <a:endParaRPr kumimoji="0" lang="es-PR" altLang="en-US" sz="2200" b="1" i="0" u="none" strike="noStrike" cap="none" normalizeH="0" baseline="0" dirty="0">
              <a:ln>
                <a:noFill/>
              </a:ln>
              <a:solidFill>
                <a:srgbClr val="806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200"/>
              <a:tabLst/>
            </a:pPr>
            <a:r>
              <a:rPr lang="es-PR" altLang="en-US" sz="2200" b="1" dirty="0">
                <a:solidFill>
                  <a:srgbClr val="806000"/>
                </a:solidFill>
                <a:latin typeface="Calibri" panose="020F0502020204030204" pitchFamily="34" charset="0"/>
                <a:hlinkClick r:id="" action="ppaction://customshow?id=1"/>
              </a:rPr>
              <a:t> 8:30 </a:t>
            </a:r>
            <a:r>
              <a:rPr kumimoji="0" lang="es-PR" altLang="en-US" sz="2200" b="1" i="0" u="none" strike="noStrike" cap="none" normalizeH="0" baseline="0" dirty="0">
                <a:ln>
                  <a:noFill/>
                </a:ln>
                <a:solidFill>
                  <a:srgbClr val="806000"/>
                </a:solidFill>
                <a:effectLst/>
                <a:latin typeface="Calibri" panose="020F0502020204030204" pitchFamily="34" charset="0"/>
                <a:hlinkClick r:id="" action="ppaction://customshow?id=1"/>
              </a:rPr>
              <a:t>Déjame contarte!</a:t>
            </a:r>
            <a:endParaRPr kumimoji="0" lang="es-PR" altLang="en-US" sz="2200" b="1" i="0" u="none" strike="noStrike" cap="none" normalizeH="0" baseline="0" dirty="0">
              <a:ln>
                <a:noFill/>
              </a:ln>
              <a:solidFill>
                <a:srgbClr val="806000"/>
              </a:solidFill>
              <a:effectLst/>
              <a:latin typeface="Calibri" panose="020F0502020204030204" pitchFamily="34" charset="0"/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SzPts val="1200"/>
            </a:pPr>
            <a:r>
              <a:rPr kumimoji="0" lang="es-PR" altLang="en-US" b="1" i="0" u="none" strike="noStrike" cap="none" normalizeH="0" baseline="0" dirty="0">
                <a:ln>
                  <a:noFill/>
                </a:ln>
                <a:solidFill>
                  <a:srgbClr val="806000"/>
                </a:solidFill>
                <a:effectLst/>
                <a:latin typeface="Calibri" panose="020F0502020204030204" pitchFamily="34" charset="0"/>
              </a:rPr>
              <a:t>Relatos de experiencias de las parroquias Espíritu Santo, Levittown y Maria Madre de la Misericordia en Guaynabo</a:t>
            </a:r>
            <a:endParaRPr kumimoji="0" lang="es-PR" altLang="en-US" b="1" i="0" u="none" strike="noStrike" cap="none" normalizeH="0" baseline="0" dirty="0">
              <a:ln>
                <a:noFill/>
              </a:ln>
              <a:solidFill>
                <a:srgbClr val="806000"/>
              </a:solidFill>
              <a:effectLst/>
              <a:latin typeface="Calibri" panose="020F0502020204030204" pitchFamily="34" charset="0"/>
              <a:hlinkClick r:id="" action="ppaction://customshow?id=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200"/>
              <a:tabLst/>
            </a:pPr>
            <a:r>
              <a:rPr kumimoji="0" lang="es-PR" altLang="en-US" sz="2200" b="1" i="0" u="none" strike="noStrike" cap="none" normalizeH="0" baseline="0" dirty="0">
                <a:ln>
                  <a:noFill/>
                </a:ln>
                <a:solidFill>
                  <a:srgbClr val="806000"/>
                </a:solidFill>
                <a:effectLst/>
                <a:latin typeface="Calibri" panose="020F0502020204030204" pitchFamily="34" charset="0"/>
                <a:hlinkClick r:id="" action="ppaction://customshow?id=2"/>
              </a:rPr>
              <a:t> 10:00 ¡Así comienza todo!</a:t>
            </a:r>
            <a:endParaRPr kumimoji="0" lang="es-PR" altLang="en-US" sz="2200" b="1" i="0" u="none" strike="noStrike" cap="none" normalizeH="0" baseline="0" dirty="0">
              <a:ln>
                <a:noFill/>
              </a:ln>
              <a:solidFill>
                <a:srgbClr val="806000"/>
              </a:solidFill>
              <a:effectLst/>
              <a:latin typeface="Calibri" panose="020F0502020204030204" pitchFamily="34" charset="0"/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SzPts val="1200"/>
            </a:pPr>
            <a:r>
              <a:rPr kumimoji="0" lang="es-PR" altLang="en-US" b="1" i="0" u="none" strike="noStrike" cap="none" normalizeH="0" baseline="0" dirty="0">
                <a:ln>
                  <a:noFill/>
                </a:ln>
                <a:solidFill>
                  <a:srgbClr val="806000"/>
                </a:solidFill>
                <a:effectLst/>
                <a:latin typeface="Calibri" panose="020F0502020204030204" pitchFamily="34" charset="0"/>
              </a:rPr>
              <a:t>Espiritualidad y pilares de la corresponsabilidad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ts val="1200"/>
              <a:tabLst/>
            </a:pPr>
            <a:r>
              <a:rPr kumimoji="0" lang="es-PR" altLang="en-US" sz="2200" b="1" i="0" u="none" strike="noStrike" cap="none" normalizeH="0" baseline="0" dirty="0">
                <a:ln>
                  <a:noFill/>
                </a:ln>
                <a:solidFill>
                  <a:srgbClr val="806000"/>
                </a:solidFill>
                <a:effectLst/>
                <a:latin typeface="Calibri" panose="020F0502020204030204" pitchFamily="34" charset="0"/>
                <a:hlinkClick r:id="" action="ppaction://customshow?id=3"/>
              </a:rPr>
              <a:t> 11:30 ¡Manos a la obra!</a:t>
            </a:r>
            <a:endParaRPr kumimoji="0" lang="es-PR" altLang="en-US" sz="2200" b="1" i="0" u="none" strike="noStrike" cap="none" normalizeH="0" baseline="0" dirty="0">
              <a:ln>
                <a:noFill/>
              </a:ln>
              <a:solidFill>
                <a:srgbClr val="806000"/>
              </a:solidFill>
              <a:effectLst/>
              <a:latin typeface="Calibri" panose="020F0502020204030204" pitchFamily="34" charset="0"/>
            </a:endParaRP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  <a:buSzPts val="1200"/>
            </a:pPr>
            <a:r>
              <a:rPr kumimoji="0" lang="es-PR" altLang="en-US" b="1" i="0" u="none" strike="noStrike" cap="none" normalizeH="0" baseline="0" dirty="0">
                <a:ln>
                  <a:noFill/>
                </a:ln>
                <a:solidFill>
                  <a:srgbClr val="806000"/>
                </a:solidFill>
                <a:effectLst/>
                <a:latin typeface="Calibri" panose="020F0502020204030204" pitchFamily="34" charset="0"/>
              </a:rPr>
              <a:t>Cómo implementar la corresponsabilidad en la parroquia y CARCO como recurso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SzPts val="1200"/>
            </a:pPr>
            <a:r>
              <a:rPr lang="es-PR" altLang="en-US" sz="2400" b="1" dirty="0">
                <a:solidFill>
                  <a:srgbClr val="806000"/>
                </a:solidFill>
                <a:latin typeface="Calibri" panose="020F0502020204030204" pitchFamily="34" charset="0"/>
              </a:rPr>
              <a:t> 12:30 Cierre y despedida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21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61396"/>
            <a:ext cx="8229600" cy="1063772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es-ES_tradnl" sz="3200" dirty="0">
                <a:solidFill>
                  <a:schemeClr val="bg1">
                    <a:lumMod val="50000"/>
                  </a:schemeClr>
                </a:solidFill>
              </a:rPr>
              <a:t>A un año de trabajo…</a:t>
            </a:r>
            <a:br>
              <a:rPr lang="es-ES_tradnl" sz="3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ES_tradnl" sz="2000" dirty="0"/>
              <a:t>Comunidad social y colaboración en equipo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7271" y="1337403"/>
            <a:ext cx="6882876" cy="5059201"/>
          </a:xfrm>
        </p:spPr>
        <p:txBody>
          <a:bodyPr wrap="square" anchor="ctr" anchorCtr="0">
            <a:noAutofit/>
          </a:bodyPr>
          <a:lstStyle/>
          <a:p>
            <a:pPr lvl="1">
              <a:buFont typeface="Arial"/>
              <a:buChar char="•"/>
            </a:pPr>
            <a:r>
              <a:rPr lang="es-ES_tradnl" sz="3200" dirty="0">
                <a:solidFill>
                  <a:srgbClr val="000000"/>
                </a:solidFill>
                <a:latin typeface="Arial"/>
                <a:cs typeface="Arial"/>
              </a:rPr>
              <a:t>A través de ocho reuniones se identifican, acuerdan y coordinan distintas iniciativas de desarrollo para promover la comunión social de los parroquianos:</a:t>
            </a:r>
          </a:p>
          <a:p>
            <a:pPr lvl="2"/>
            <a:r>
              <a:rPr lang="es-ES_tradnl" sz="2000" dirty="0">
                <a:solidFill>
                  <a:srgbClr val="000000"/>
                </a:solidFill>
                <a:latin typeface="Arial"/>
                <a:cs typeface="Arial"/>
              </a:rPr>
              <a:t>Fiesta de la Patrona</a:t>
            </a:r>
          </a:p>
          <a:p>
            <a:pPr lvl="2"/>
            <a:r>
              <a:rPr lang="es-ES_tradnl" sz="2000" dirty="0">
                <a:solidFill>
                  <a:srgbClr val="000000"/>
                </a:solidFill>
                <a:latin typeface="Arial"/>
                <a:cs typeface="Arial"/>
              </a:rPr>
              <a:t>Festival del Buen Comer y Beber</a:t>
            </a:r>
          </a:p>
          <a:p>
            <a:pPr lvl="2"/>
            <a:r>
              <a:rPr lang="es-ES_tradnl" sz="2000" dirty="0">
                <a:solidFill>
                  <a:srgbClr val="000000"/>
                </a:solidFill>
                <a:latin typeface="Arial"/>
                <a:cs typeface="Arial"/>
              </a:rPr>
              <a:t>Varios juntes musicales</a:t>
            </a:r>
          </a:p>
          <a:p>
            <a:pPr lvl="2"/>
            <a:r>
              <a:rPr lang="es-ES_tradnl" sz="2000" dirty="0">
                <a:solidFill>
                  <a:srgbClr val="000000"/>
                </a:solidFill>
                <a:latin typeface="Arial"/>
                <a:cs typeface="Arial"/>
              </a:rPr>
              <a:t>Compartir parroquial en actividades de fe seleccionadas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73202_170248662985913_149707078373405_600199_7911977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">
            <a:off x="1122933" y="2219976"/>
            <a:ext cx="3723319" cy="2236932"/>
          </a:xfrm>
          <a:prstGeom prst="rect">
            <a:avLst/>
          </a:prstGeom>
        </p:spPr>
      </p:pic>
      <p:pic>
        <p:nvPicPr>
          <p:cNvPr id="4" name="Picture 3" descr="_DSC48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60000">
            <a:off x="78909" y="41533"/>
            <a:ext cx="3949728" cy="2400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A4C7E-4931-4726-A3F4-7123DDE72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96724">
            <a:off x="509586" y="4249294"/>
            <a:ext cx="3915814" cy="293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0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82078_201866939824085_149707078373405_812471_6084093_n.jpg"/>
          <p:cNvPicPr>
            <a:picLocks noChangeAspect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5299642"/>
            <a:ext cx="9144000" cy="1409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896" y="401207"/>
            <a:ext cx="8596668" cy="1320800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es-ES_tradnl" sz="3200" dirty="0">
                <a:solidFill>
                  <a:schemeClr val="bg1">
                    <a:lumMod val="50000"/>
                  </a:schemeClr>
                </a:solidFill>
              </a:rPr>
              <a:t>Vida cotidiana…</a:t>
            </a:r>
            <a:br>
              <a:rPr lang="es-ES_tradnl" sz="3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ES_tradnl" sz="2000" dirty="0"/>
              <a:t>Espiritualidad y vida de 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344" y="1048997"/>
            <a:ext cx="9711655" cy="4919462"/>
          </a:xfrm>
        </p:spPr>
        <p:txBody>
          <a:bodyPr anchor="ctr" anchorCtr="0">
            <a:normAutofit fontScale="77500" lnSpcReduction="20000"/>
          </a:bodyPr>
          <a:lstStyle/>
          <a:p>
            <a:pPr>
              <a:lnSpc>
                <a:spcPct val="120000"/>
              </a:lnSpc>
              <a:buFont typeface="Arial"/>
              <a:buChar char="•"/>
            </a:pPr>
            <a:r>
              <a:rPr lang="es-ES_tradnl" sz="3600" dirty="0">
                <a:solidFill>
                  <a:srgbClr val="000000"/>
                </a:solidFill>
                <a:latin typeface="Arial"/>
                <a:cs typeface="Arial"/>
              </a:rPr>
              <a:t>Ya llevábamos a cabo:</a:t>
            </a:r>
          </a:p>
          <a:p>
            <a:pPr lvl="1">
              <a:lnSpc>
                <a:spcPct val="120000"/>
              </a:lnSpc>
              <a:buFont typeface="Arial"/>
              <a:buChar char="•"/>
            </a:pPr>
            <a:r>
              <a:rPr lang="es-ES_tradnl" sz="2900" dirty="0">
                <a:solidFill>
                  <a:srgbClr val="000000"/>
                </a:solidFill>
                <a:latin typeface="Arial"/>
                <a:cs typeface="Arial"/>
              </a:rPr>
              <a:t>Adoraciones y exposiciones del Santísimo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s-ES_tradnl" sz="2900" dirty="0">
                <a:solidFill>
                  <a:srgbClr val="000000"/>
                </a:solidFill>
                <a:latin typeface="Arial"/>
                <a:cs typeface="Arial"/>
              </a:rPr>
              <a:t>40 horas /Adviento / Cuaresma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s-ES_tradnl" sz="2900" dirty="0">
                <a:solidFill>
                  <a:srgbClr val="000000"/>
                </a:solidFill>
                <a:latin typeface="Arial"/>
                <a:cs typeface="Arial"/>
              </a:rPr>
              <a:t>Sagrado Corazón cada primer viernes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s-ES_tradnl" sz="2900" dirty="0">
                <a:solidFill>
                  <a:srgbClr val="000000"/>
                </a:solidFill>
                <a:latin typeface="Arial"/>
                <a:cs typeface="Arial"/>
              </a:rPr>
              <a:t>Rezo de la Coronilla a la Divina Misericordia cada jueves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s-ES_tradnl" sz="2900" dirty="0">
                <a:solidFill>
                  <a:srgbClr val="000000"/>
                </a:solidFill>
                <a:latin typeface="Arial"/>
                <a:cs typeface="Arial"/>
              </a:rPr>
              <a:t>Rosarios durante mayo y octubre</a:t>
            </a:r>
          </a:p>
          <a:p>
            <a:pPr lvl="1">
              <a:lnSpc>
                <a:spcPct val="120000"/>
              </a:lnSpc>
              <a:buFont typeface="Arial"/>
              <a:buChar char="•"/>
            </a:pPr>
            <a:r>
              <a:rPr lang="es-PR" sz="2900" dirty="0">
                <a:solidFill>
                  <a:srgbClr val="000000"/>
                </a:solidFill>
                <a:latin typeface="Arial"/>
                <a:cs typeface="Arial"/>
              </a:rPr>
              <a:t>Misas de Aguinaldo</a:t>
            </a:r>
            <a:endParaRPr lang="es-ES_tradnl" sz="29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>
              <a:lnSpc>
                <a:spcPct val="120000"/>
              </a:lnSpc>
              <a:buFont typeface="Arial"/>
              <a:buChar char="•"/>
            </a:pPr>
            <a:r>
              <a:rPr lang="es-PR" sz="2900" dirty="0">
                <a:solidFill>
                  <a:srgbClr val="000000"/>
                </a:solidFill>
                <a:latin typeface="Arial"/>
                <a:cs typeface="Arial"/>
              </a:rPr>
              <a:t>Misa de Gallo</a:t>
            </a:r>
          </a:p>
          <a:p>
            <a:pPr lvl="1">
              <a:lnSpc>
                <a:spcPct val="120000"/>
              </a:lnSpc>
              <a:buFont typeface="Arial"/>
              <a:buChar char="•"/>
            </a:pPr>
            <a:r>
              <a:rPr lang="es-ES_tradnl" sz="2900" dirty="0">
                <a:solidFill>
                  <a:srgbClr val="000000"/>
                </a:solidFill>
                <a:latin typeface="Arial"/>
                <a:cs typeface="Arial"/>
              </a:rPr>
              <a:t>Vía Crucis</a:t>
            </a:r>
          </a:p>
          <a:p>
            <a:pPr lvl="1">
              <a:lnSpc>
                <a:spcPct val="120000"/>
              </a:lnSpc>
              <a:buFont typeface="Arial"/>
              <a:buChar char="•"/>
            </a:pPr>
            <a:r>
              <a:rPr lang="es-ES_tradnl" sz="2900" dirty="0">
                <a:solidFill>
                  <a:srgbClr val="000000"/>
                </a:solidFill>
                <a:latin typeface="Arial"/>
                <a:cs typeface="Arial"/>
              </a:rPr>
              <a:t>Pascua Parroquial</a:t>
            </a:r>
          </a:p>
          <a:p>
            <a:pPr lvl="1">
              <a:lnSpc>
                <a:spcPct val="120000"/>
              </a:lnSpc>
              <a:buFont typeface="Arial"/>
              <a:buChar char="•"/>
            </a:pPr>
            <a:r>
              <a:rPr lang="es-ES_tradnl" sz="2900" dirty="0">
                <a:solidFill>
                  <a:srgbClr val="000000"/>
                </a:solidFill>
                <a:latin typeface="Arial"/>
                <a:cs typeface="Arial"/>
              </a:rPr>
              <a:t>Vigilia de Pentecostés</a:t>
            </a:r>
            <a:endParaRPr lang="es-ES_tradnl" sz="25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253" y="16027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5623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36420"/>
            <a:ext cx="8229600" cy="931177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es-ES_tradnl" sz="3200" dirty="0">
                <a:solidFill>
                  <a:schemeClr val="bg1">
                    <a:lumMod val="50000"/>
                  </a:schemeClr>
                </a:solidFill>
              </a:rPr>
              <a:t>Vida transformada…</a:t>
            </a:r>
            <a:br>
              <a:rPr lang="es-ES_tradnl" sz="3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ES_tradnl" sz="2000" dirty="0"/>
              <a:t>Espiritualidad y vida de fe</a:t>
            </a:r>
          </a:p>
        </p:txBody>
      </p:sp>
      <p:pic>
        <p:nvPicPr>
          <p:cNvPr id="4" name="Picture 3" descr="P530004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0000">
            <a:off x="263547" y="-19115"/>
            <a:ext cx="2984020" cy="2238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000">
            <a:off x="69241" y="1722264"/>
            <a:ext cx="3131503" cy="2348626"/>
          </a:xfrm>
          <a:prstGeom prst="rect">
            <a:avLst/>
          </a:prstGeom>
        </p:spPr>
      </p:pic>
      <p:pic>
        <p:nvPicPr>
          <p:cNvPr id="6" name="Picture 5" descr="182078_201866939824085_149707078373405_812471_6084093_n.jpg">
            <a:extLst>
              <a:ext uri="{FF2B5EF4-FFF2-40B4-BE49-F238E27FC236}">
                <a16:creationId xmlns:a16="http://schemas.microsoft.com/office/drawing/2014/main" id="{33382397-42F1-4F18-A88B-3EB7570DB0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5299642"/>
            <a:ext cx="9144000" cy="1409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6467B8-8FC9-425C-9D4B-BDBA99E82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33573">
            <a:off x="-307336" y="3896465"/>
            <a:ext cx="4125787" cy="30943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6756" y="612397"/>
            <a:ext cx="8807703" cy="5892439"/>
          </a:xfrm>
        </p:spPr>
        <p:txBody>
          <a:bodyPr anchor="ctr" anchorCtr="0">
            <a:noAutofit/>
          </a:bodyPr>
          <a:lstStyle/>
          <a:p>
            <a:pPr marL="801688" lvl="2" indent="-342900">
              <a:spcBef>
                <a:spcPts val="600"/>
              </a:spcBef>
              <a:buFont typeface="Arial"/>
              <a:buChar char="•"/>
            </a:pPr>
            <a:r>
              <a:rPr lang="es-ES_tradnl" sz="2000" dirty="0">
                <a:solidFill>
                  <a:schemeClr val="tx1"/>
                </a:solidFill>
                <a:latin typeface="Arial"/>
                <a:cs typeface="Arial"/>
              </a:rPr>
              <a:t>Charlas de Corresponsabilidad en el Retiro del Adviento </a:t>
            </a:r>
          </a:p>
          <a:p>
            <a:pPr marL="801688" lvl="2" indent="-342900">
              <a:spcBef>
                <a:spcPts val="600"/>
              </a:spcBef>
              <a:buFont typeface="Arial"/>
              <a:buChar char="•"/>
            </a:pPr>
            <a:r>
              <a:rPr lang="es-PR" sz="2000" dirty="0">
                <a:solidFill>
                  <a:schemeClr val="tx1"/>
                </a:solidFill>
                <a:latin typeface="Arial"/>
                <a:cs typeface="Arial"/>
              </a:rPr>
              <a:t>Las Posadas</a:t>
            </a:r>
            <a:endParaRPr lang="es-ES_tradnl" sz="20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801688" lvl="2" indent="-342900">
              <a:spcBef>
                <a:spcPts val="600"/>
              </a:spcBef>
              <a:buFont typeface="Arial"/>
              <a:buChar char="•"/>
            </a:pPr>
            <a:r>
              <a:rPr lang="es-PR" sz="2000" dirty="0">
                <a:solidFill>
                  <a:schemeClr val="tx1"/>
                </a:solidFill>
                <a:latin typeface="Arial"/>
                <a:cs typeface="Arial"/>
              </a:rPr>
              <a:t>Hora Santa en Misa de Despedida de Año</a:t>
            </a:r>
            <a:endParaRPr lang="es-ES_tradnl" sz="20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801688" lvl="2" indent="-342900">
              <a:spcBef>
                <a:spcPts val="600"/>
              </a:spcBef>
              <a:buFont typeface="Arial"/>
              <a:buChar char="•"/>
            </a:pPr>
            <a:r>
              <a:rPr lang="es-ES_tradnl" sz="2000" dirty="0">
                <a:solidFill>
                  <a:schemeClr val="tx1"/>
                </a:solidFill>
                <a:latin typeface="Arial"/>
                <a:cs typeface="Arial"/>
              </a:rPr>
              <a:t>Peregrinaciones a lugares votivos en PR / Internacionales</a:t>
            </a:r>
          </a:p>
          <a:p>
            <a:pPr marL="801688" lvl="2" indent="-342900">
              <a:spcBef>
                <a:spcPts val="600"/>
              </a:spcBef>
              <a:buFont typeface="Arial"/>
              <a:buChar char="•"/>
            </a:pPr>
            <a:r>
              <a:rPr lang="es-ES_tradnl" sz="2000" dirty="0">
                <a:solidFill>
                  <a:schemeClr val="tx1"/>
                </a:solidFill>
                <a:latin typeface="Arial"/>
                <a:cs typeface="Arial"/>
              </a:rPr>
              <a:t>Adoraciones fines especiales</a:t>
            </a:r>
          </a:p>
          <a:p>
            <a:pPr marL="801688" lvl="2" indent="-342900">
              <a:spcBef>
                <a:spcPts val="600"/>
              </a:spcBef>
              <a:buFont typeface="Arial"/>
              <a:buChar char="•"/>
            </a:pPr>
            <a:r>
              <a:rPr lang="es-ES_tradnl" sz="2000" dirty="0">
                <a:solidFill>
                  <a:schemeClr val="tx1"/>
                </a:solidFill>
                <a:latin typeface="Arial"/>
                <a:cs typeface="Arial"/>
              </a:rPr>
              <a:t>Procesión de Corpus Cristi</a:t>
            </a:r>
          </a:p>
          <a:p>
            <a:pPr marL="801688" lvl="2" indent="-342900">
              <a:spcBef>
                <a:spcPts val="600"/>
              </a:spcBef>
              <a:buFont typeface="Arial"/>
              <a:buChar char="•"/>
            </a:pPr>
            <a:r>
              <a:rPr lang="es-ES_tradnl" sz="2000" dirty="0">
                <a:solidFill>
                  <a:schemeClr val="tx1"/>
                </a:solidFill>
                <a:latin typeface="Arial"/>
                <a:cs typeface="Arial"/>
              </a:rPr>
              <a:t>Rezo del Rosario en las comunidades en mayo y octubre / Encuentros Marianos</a:t>
            </a:r>
          </a:p>
          <a:p>
            <a:pPr marL="801688" lvl="2" indent="-342900">
              <a:spcBef>
                <a:spcPts val="600"/>
              </a:spcBef>
              <a:buFont typeface="Arial"/>
              <a:buChar char="•"/>
            </a:pPr>
            <a:r>
              <a:rPr lang="es-ES_tradnl" sz="2000" dirty="0">
                <a:solidFill>
                  <a:schemeClr val="tx1"/>
                </a:solidFill>
                <a:latin typeface="Arial"/>
                <a:cs typeface="Arial"/>
              </a:rPr>
              <a:t>Se reanuda el Cáliz Peregrino</a:t>
            </a:r>
          </a:p>
          <a:p>
            <a:pPr marL="801688" lvl="2" indent="-342900">
              <a:spcBef>
                <a:spcPts val="600"/>
              </a:spcBef>
              <a:buFont typeface="Arial"/>
              <a:buChar char="•"/>
            </a:pPr>
            <a:r>
              <a:rPr lang="es-ES_tradnl" sz="2000" dirty="0">
                <a:solidFill>
                  <a:schemeClr val="tx1"/>
                </a:solidFill>
                <a:latin typeface="Arial"/>
                <a:cs typeface="Arial"/>
              </a:rPr>
              <a:t>Vía Lucis</a:t>
            </a:r>
          </a:p>
          <a:p>
            <a:pPr marL="801688" lvl="2" indent="-342900">
              <a:spcBef>
                <a:spcPts val="600"/>
              </a:spcBef>
              <a:buFont typeface="Arial"/>
              <a:buChar char="•"/>
            </a:pPr>
            <a:r>
              <a:rPr lang="es-ES_tradnl" sz="2000" dirty="0">
                <a:solidFill>
                  <a:srgbClr val="000000"/>
                </a:solidFill>
                <a:latin typeface="Arial"/>
                <a:cs typeface="Arial"/>
              </a:rPr>
              <a:t>Invocación al Espíritu Santo  por los ministerios en Pentecostés con ministerios</a:t>
            </a:r>
            <a:endParaRPr lang="es-ES_tradnl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801688" lvl="2" indent="-342900">
              <a:spcBef>
                <a:spcPts val="600"/>
              </a:spcBef>
              <a:buFont typeface="Arial"/>
              <a:buChar char="•"/>
            </a:pPr>
            <a:r>
              <a:rPr lang="es-ES_tradnl" sz="2000" i="1" dirty="0" err="1">
                <a:solidFill>
                  <a:schemeClr val="tx1"/>
                </a:solidFill>
                <a:latin typeface="Arial"/>
                <a:cs typeface="Arial"/>
              </a:rPr>
              <a:t>Kerygma</a:t>
            </a:r>
            <a:endParaRPr lang="es-ES_tradnl" sz="20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801688" lvl="2" indent="-342900">
              <a:spcBef>
                <a:spcPts val="600"/>
              </a:spcBef>
              <a:buFont typeface="Arial"/>
              <a:buChar char="•"/>
            </a:pPr>
            <a:r>
              <a:rPr lang="es-ES_tradnl" sz="2000" dirty="0">
                <a:solidFill>
                  <a:schemeClr val="tx1"/>
                </a:solidFill>
                <a:latin typeface="Arial"/>
                <a:cs typeface="Arial"/>
              </a:rPr>
              <a:t>Conversaciones sobre temas de espiritualidad y religión</a:t>
            </a:r>
          </a:p>
        </p:txBody>
      </p:sp>
    </p:spTree>
    <p:extLst>
      <p:ext uri="{BB962C8B-B14F-4D97-AF65-F5344CB8AC3E}">
        <p14:creationId xmlns:p14="http://schemas.microsoft.com/office/powerpoint/2010/main" val="312205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FF7C390-0C91-4278-9FEE-9E3602FFA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36173"/>
            <a:ext cx="8229600" cy="931177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es-ES_tradnl" sz="3200" dirty="0">
                <a:solidFill>
                  <a:schemeClr val="bg1">
                    <a:lumMod val="50000"/>
                  </a:schemeClr>
                </a:solidFill>
              </a:rPr>
              <a:t>Vida transformada…</a:t>
            </a:r>
            <a:br>
              <a:rPr lang="es-ES_tradnl" sz="3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ES_tradnl" sz="2000" dirty="0"/>
              <a:t>Formación</a:t>
            </a:r>
          </a:p>
        </p:txBody>
      </p:sp>
      <p:pic>
        <p:nvPicPr>
          <p:cNvPr id="4" name="Picture 3" descr="182078_201866939824085_149707078373405_812471_6084093_n.jpg">
            <a:extLst>
              <a:ext uri="{FF2B5EF4-FFF2-40B4-BE49-F238E27FC236}">
                <a16:creationId xmlns:a16="http://schemas.microsoft.com/office/drawing/2014/main" id="{05243653-D0FD-42C5-8E72-EDE5D2F371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5299642"/>
            <a:ext cx="9144000" cy="140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78CCD6-B43F-4946-9C4F-325CE00E4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14669">
            <a:off x="-203201" y="97136"/>
            <a:ext cx="3120572" cy="2340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489D9A-B9FC-476C-A328-19017E6D1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7128" y="2479173"/>
            <a:ext cx="3289905" cy="24674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0514" y="1167597"/>
            <a:ext cx="8367486" cy="4202425"/>
          </a:xfrm>
        </p:spPr>
        <p:txBody>
          <a:bodyPr anchor="ctr" anchorCtr="0">
            <a:normAutofit fontScale="92500" lnSpcReduction="10000"/>
          </a:bodyPr>
          <a:lstStyle/>
          <a:p>
            <a:pPr marL="508000" lvl="3" indent="-457200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sz="2400" dirty="0">
                <a:solidFill>
                  <a:srgbClr val="000000"/>
                </a:solidFill>
                <a:latin typeface="Arial"/>
                <a:cs typeface="Arial"/>
              </a:rPr>
              <a:t>Charlas de formación / talleres de Corresponsabilidad Pre-Cuaresma</a:t>
            </a:r>
          </a:p>
          <a:p>
            <a:pPr marL="508000" lvl="3" indent="-457200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sz="2400" dirty="0">
                <a:solidFill>
                  <a:srgbClr val="000000"/>
                </a:solidFill>
                <a:latin typeface="Arial"/>
                <a:cs typeface="Arial"/>
              </a:rPr>
              <a:t>Capacitación en espiritualidad en diversos ministerios</a:t>
            </a:r>
          </a:p>
          <a:p>
            <a:pPr marL="508000" lvl="3" indent="-457200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sz="2400" dirty="0">
                <a:solidFill>
                  <a:srgbClr val="000000"/>
                </a:solidFill>
                <a:latin typeface="Arial"/>
                <a:cs typeface="Arial"/>
              </a:rPr>
              <a:t>Capacitación litúrgica en celebraciones especiales y boletín parroquial</a:t>
            </a:r>
          </a:p>
          <a:p>
            <a:pPr marL="508000" lvl="3" indent="-457200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sz="2400" dirty="0">
                <a:solidFill>
                  <a:srgbClr val="000000"/>
                </a:solidFill>
                <a:latin typeface="Arial"/>
                <a:cs typeface="Arial"/>
              </a:rPr>
              <a:t>Cursos bíblicos</a:t>
            </a:r>
          </a:p>
          <a:p>
            <a:pPr marL="508000" lvl="3" indent="-457200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sz="2400" i="1" dirty="0">
                <a:solidFill>
                  <a:srgbClr val="000000"/>
                </a:solidFill>
                <a:latin typeface="Arial"/>
                <a:cs typeface="Arial"/>
              </a:rPr>
              <a:t>Lectio</a:t>
            </a:r>
            <a:r>
              <a:rPr lang="es-ES_tradnl" sz="2400" dirty="0">
                <a:solidFill>
                  <a:srgbClr val="000000"/>
                </a:solidFill>
                <a:latin typeface="Arial"/>
                <a:cs typeface="Arial"/>
              </a:rPr>
              <a:t> Divina para el Consejo Pastoral</a:t>
            </a:r>
          </a:p>
          <a:p>
            <a:pPr marL="508000" lvl="3" indent="-457200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sz="2400" dirty="0">
                <a:solidFill>
                  <a:srgbClr val="000000"/>
                </a:solidFill>
                <a:latin typeface="Arial"/>
                <a:cs typeface="Arial"/>
              </a:rPr>
              <a:t>Curso de </a:t>
            </a:r>
            <a:r>
              <a:rPr lang="es-ES_tradnl" sz="2400" i="1" dirty="0">
                <a:solidFill>
                  <a:srgbClr val="000000"/>
                </a:solidFill>
                <a:latin typeface="Arial"/>
                <a:cs typeface="Arial"/>
              </a:rPr>
              <a:t>Lectio</a:t>
            </a:r>
            <a:r>
              <a:rPr lang="es-ES_tradnl" sz="2400" dirty="0">
                <a:solidFill>
                  <a:srgbClr val="000000"/>
                </a:solidFill>
                <a:latin typeface="Arial"/>
                <a:cs typeface="Arial"/>
              </a:rPr>
              <a:t> Divina para  la comunidad</a:t>
            </a:r>
          </a:p>
          <a:p>
            <a:pPr marL="508000" lvl="3" indent="-457200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sz="2400" dirty="0">
                <a:solidFill>
                  <a:schemeClr val="tx1"/>
                </a:solidFill>
                <a:latin typeface="Arial"/>
                <a:cs typeface="Arial"/>
              </a:rPr>
              <a:t>Escuela de Evangelización San Andrés (se nos designa escuela oficial)</a:t>
            </a:r>
            <a:endParaRPr lang="es-ES_tradnl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0F06FD-05C1-45F7-88AF-7AA6A47F0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9017">
            <a:off x="197439" y="4876801"/>
            <a:ext cx="2864152" cy="214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0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177E84-17C0-4344-8592-C1F9E868A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8400" y="1668603"/>
            <a:ext cx="4823004" cy="35207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76E6634-7003-47AC-8BF5-21A9D1015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54856"/>
            <a:ext cx="8229600" cy="931177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es-ES_tradnl" sz="3200">
                <a:solidFill>
                  <a:schemeClr val="bg1">
                    <a:lumMod val="50000"/>
                  </a:schemeClr>
                </a:solidFill>
              </a:rPr>
              <a:t>Vida transformada…</a:t>
            </a:r>
            <a:br>
              <a:rPr lang="es-ES_tradnl" sz="3200">
                <a:solidFill>
                  <a:schemeClr val="bg1">
                    <a:lumMod val="50000"/>
                  </a:schemeClr>
                </a:solidFill>
              </a:rPr>
            </a:br>
            <a:r>
              <a:rPr lang="es-ES_tradnl" sz="2000"/>
              <a:t>Administración</a:t>
            </a:r>
            <a:endParaRPr lang="es-ES_tradnl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7600" y="771787"/>
            <a:ext cx="8937538" cy="5620624"/>
          </a:xfrm>
        </p:spPr>
        <p:txBody>
          <a:bodyPr anchor="ctr" anchorCtr="0">
            <a:normAutofit fontScale="92500" lnSpcReduction="10000"/>
          </a:bodyPr>
          <a:lstStyle/>
          <a:p>
            <a:pPr marL="508000" lvl="3" indent="-457200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s-PR" sz="2200" dirty="0">
                <a:solidFill>
                  <a:srgbClr val="000000"/>
                </a:solidFill>
                <a:latin typeface="Arial"/>
                <a:cs typeface="Arial"/>
              </a:rPr>
              <a:t>Censo Parroquial</a:t>
            </a:r>
            <a:endParaRPr lang="es-ES_tradnl" sz="2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08000" lvl="3" indent="-457200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sz="2200" dirty="0">
                <a:solidFill>
                  <a:srgbClr val="000000"/>
                </a:solidFill>
                <a:latin typeface="Arial"/>
                <a:cs typeface="Arial"/>
              </a:rPr>
              <a:t>Ejercicios grupales</a:t>
            </a:r>
          </a:p>
          <a:p>
            <a:pPr marL="965200" lvl="4" indent="-457200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sz="2000" dirty="0">
                <a:solidFill>
                  <a:srgbClr val="000000"/>
                </a:solidFill>
                <a:latin typeface="Arial"/>
                <a:cs typeface="Arial"/>
              </a:rPr>
              <a:t>FODA / Visión, Misión y sus Valores/Plan estratégico por ministerio y general</a:t>
            </a:r>
          </a:p>
          <a:p>
            <a:pPr marL="965200" lvl="4" indent="-457200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endParaRPr lang="es-ES_tradnl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965200" lvl="4" indent="-457200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endParaRPr lang="es-ES_tradnl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965200" lvl="4" indent="-457200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endParaRPr lang="es-ES_tradnl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622300" lvl="3" indent="-457200">
              <a:spcBef>
                <a:spcPts val="600"/>
              </a:spcBef>
              <a:buFont typeface="Arial"/>
              <a:buChar char="•"/>
            </a:pPr>
            <a:r>
              <a:rPr lang="es-ES_tradnl" sz="2200" dirty="0">
                <a:solidFill>
                  <a:srgbClr val="000000"/>
                </a:solidFill>
                <a:latin typeface="Arial"/>
                <a:cs typeface="Arial"/>
              </a:rPr>
              <a:t>Organización del Ministerio de Acogida</a:t>
            </a:r>
            <a:endParaRPr lang="es-ES_tradnl" sz="22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622300" lvl="3" indent="-457200">
              <a:spcBef>
                <a:spcPts val="600"/>
              </a:spcBef>
              <a:buFont typeface="Arial"/>
              <a:buChar char="•"/>
            </a:pPr>
            <a:r>
              <a:rPr lang="es-ES_tradnl" sz="2200" dirty="0">
                <a:solidFill>
                  <a:srgbClr val="000000"/>
                </a:solidFill>
                <a:latin typeface="Arial"/>
                <a:cs typeface="Arial"/>
              </a:rPr>
              <a:t>Uso fuerte de herramientas tecnológicas para el registro, información y manejo de data</a:t>
            </a:r>
          </a:p>
          <a:p>
            <a:pPr marL="1079500" lvl="4" indent="-457200">
              <a:spcBef>
                <a:spcPts val="600"/>
              </a:spcBef>
              <a:buFont typeface="Arial"/>
              <a:buChar char="•"/>
            </a:pPr>
            <a:r>
              <a:rPr lang="es-ES_tradnl" sz="2000" dirty="0">
                <a:solidFill>
                  <a:srgbClr val="000000"/>
                </a:solidFill>
                <a:latin typeface="Arial"/>
                <a:cs typeface="Arial"/>
              </a:rPr>
              <a:t>Web/MailChimp/</a:t>
            </a:r>
            <a:r>
              <a:rPr lang="es-ES_tradnl" sz="2000" dirty="0" err="1">
                <a:solidFill>
                  <a:srgbClr val="000000"/>
                </a:solidFill>
                <a:latin typeface="Arial"/>
                <a:cs typeface="Arial"/>
              </a:rPr>
              <a:t>Jotform</a:t>
            </a:r>
            <a:r>
              <a:rPr lang="es-ES_tradnl" sz="2000" dirty="0">
                <a:solidFill>
                  <a:srgbClr val="000000"/>
                </a:solidFill>
                <a:latin typeface="Arial"/>
                <a:cs typeface="Arial"/>
              </a:rPr>
              <a:t>/ Facebook/Twitter/YouTube/</a:t>
            </a:r>
            <a:r>
              <a:rPr lang="es-ES_tradnl" sz="2000" dirty="0" err="1">
                <a:solidFill>
                  <a:srgbClr val="000000"/>
                </a:solidFill>
                <a:latin typeface="Arial"/>
                <a:cs typeface="Arial"/>
              </a:rPr>
              <a:t>Givelify</a:t>
            </a:r>
            <a:r>
              <a:rPr lang="es-ES_tradnl" sz="2000" dirty="0">
                <a:solidFill>
                  <a:srgbClr val="000000"/>
                </a:solidFill>
                <a:latin typeface="Arial"/>
                <a:cs typeface="Arial"/>
              </a:rPr>
              <a:t>/PayPal/</a:t>
            </a:r>
            <a:r>
              <a:rPr lang="es-ES_tradnl" sz="2000" dirty="0" err="1">
                <a:solidFill>
                  <a:srgbClr val="000000"/>
                </a:solidFill>
                <a:latin typeface="Arial"/>
                <a:cs typeface="Arial"/>
              </a:rPr>
              <a:t>GoFundMe</a:t>
            </a:r>
            <a:endParaRPr lang="es-ES_tradnl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622300" lvl="3" indent="-457200">
              <a:spcBef>
                <a:spcPts val="600"/>
              </a:spcBef>
              <a:buFont typeface="Arial"/>
              <a:buChar char="•"/>
            </a:pPr>
            <a:r>
              <a:rPr lang="es-ES_tradnl" sz="2200" dirty="0">
                <a:solidFill>
                  <a:srgbClr val="000000"/>
                </a:solidFill>
                <a:latin typeface="Arial"/>
                <a:cs typeface="Arial"/>
              </a:rPr>
              <a:t>Comité de Corresponsabilidad</a:t>
            </a:r>
          </a:p>
          <a:p>
            <a:pPr marL="622300" lvl="3" indent="-457200">
              <a:spcBef>
                <a:spcPts val="600"/>
              </a:spcBef>
              <a:buFont typeface="Arial"/>
              <a:buChar char="•"/>
            </a:pPr>
            <a:r>
              <a:rPr lang="es-ES_tradnl" sz="2200" dirty="0">
                <a:solidFill>
                  <a:srgbClr val="000000"/>
                </a:solidFill>
                <a:latin typeface="Arial"/>
                <a:cs typeface="Arial"/>
              </a:rPr>
              <a:t>Ferias ministeriales</a:t>
            </a:r>
          </a:p>
          <a:p>
            <a:pPr marL="622300" lvl="3" indent="-457200">
              <a:spcBef>
                <a:spcPts val="600"/>
              </a:spcBef>
              <a:buFont typeface="Arial"/>
              <a:buChar char="•"/>
            </a:pPr>
            <a:r>
              <a:rPr lang="es-ES_tradnl" sz="2200" dirty="0">
                <a:solidFill>
                  <a:srgbClr val="000000"/>
                </a:solidFill>
                <a:latin typeface="Arial"/>
                <a:cs typeface="Arial"/>
              </a:rPr>
              <a:t>Reducción de gastos / Incremento en recaudos</a:t>
            </a:r>
          </a:p>
          <a:p>
            <a:pPr marL="622300" lvl="3" indent="-457200">
              <a:spcBef>
                <a:spcPts val="600"/>
              </a:spcBef>
              <a:buFont typeface="Arial"/>
              <a:buChar char="•"/>
            </a:pPr>
            <a:r>
              <a:rPr lang="es-ES_tradnl" sz="2200" dirty="0">
                <a:solidFill>
                  <a:srgbClr val="000000"/>
                </a:solidFill>
                <a:latin typeface="Arial"/>
                <a:cs typeface="Arial"/>
              </a:rPr>
              <a:t>Fortalecimiento de los métodos contables</a:t>
            </a:r>
          </a:p>
          <a:p>
            <a:pPr marL="622300" lvl="3" indent="-457200">
              <a:buFont typeface="Arial"/>
              <a:buChar char="•"/>
            </a:pPr>
            <a:endParaRPr lang="es-ES_tradnl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182078_201866939824085_149707078373405_812471_6084093_n.jpg">
            <a:extLst>
              <a:ext uri="{FF2B5EF4-FFF2-40B4-BE49-F238E27FC236}">
                <a16:creationId xmlns:a16="http://schemas.microsoft.com/office/drawing/2014/main" id="{F770ACDB-92D9-4F80-B74B-435E76B090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5299642"/>
            <a:ext cx="9144000" cy="14097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1F5F492D-14E8-41B9-8739-18B0CB6AA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772" y="2075215"/>
            <a:ext cx="558685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Visión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parroquial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: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Open Sans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Ser casa y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escuela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de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comunión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espiritual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y social para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alcanzar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el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Reino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de Dios</a:t>
            </a:r>
            <a:endParaRPr kumimoji="0" lang="en-US" altLang="en-US" sz="700" b="0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62B0E08-570C-4F90-9348-45337F730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279ABB1-CD4D-4AF9-8975-8CAC2E6C3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772" y="2581561"/>
            <a:ext cx="6861815" cy="10562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43642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Misión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parroquial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: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Open Sans"/>
              </a:rPr>
            </a:b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Siendo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sensibles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y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compasivos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como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Jesús,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identificaremos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las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necesidades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de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nuestros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hermanos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y las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atenderemos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a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través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de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nuestros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ministerios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,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grupos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y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movimientos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effectLst/>
                <a:latin typeface="Open Sans"/>
              </a:rPr>
              <a:t>parroquiales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effectLst/>
                <a:latin typeface="Open Sans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40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B9D685-C496-43DF-8433-545D8D15E2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4" r="13421" b="3"/>
          <a:stretch/>
        </p:blipFill>
        <p:spPr>
          <a:xfrm>
            <a:off x="322048" y="-1"/>
            <a:ext cx="4551305" cy="3429000"/>
          </a:xfrm>
          <a:custGeom>
            <a:avLst/>
            <a:gdLst>
              <a:gd name="connsiteX0" fmla="*/ 509916 w 4551305"/>
              <a:gd name="connsiteY0" fmla="*/ 0 h 3429000"/>
              <a:gd name="connsiteX1" fmla="*/ 4551305 w 4551305"/>
              <a:gd name="connsiteY1" fmla="*/ 0 h 3429000"/>
              <a:gd name="connsiteX2" fmla="*/ 4551305 w 4551305"/>
              <a:gd name="connsiteY2" fmla="*/ 1 h 3429000"/>
              <a:gd name="connsiteX3" fmla="*/ 3693885 w 4551305"/>
              <a:gd name="connsiteY3" fmla="*/ 1 h 3429000"/>
              <a:gd name="connsiteX4" fmla="*/ 3181696 w 4551305"/>
              <a:gd name="connsiteY4" fmla="*/ 3429000 h 3429000"/>
              <a:gd name="connsiteX5" fmla="*/ 0 w 4551305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_tradnl" sz="2800"/>
              <a:t>Retos</a:t>
            </a:r>
            <a:br>
              <a:rPr lang="es-ES_tradnl" sz="2800"/>
            </a:br>
            <a:r>
              <a:rPr lang="es-ES_tradnl" sz="2800"/>
              <a:t>Comité de Corresponsabilidad PMMM</a:t>
            </a:r>
          </a:p>
        </p:txBody>
      </p:sp>
      <p:pic>
        <p:nvPicPr>
          <p:cNvPr id="4" name="Picture 3" descr="182078_201866939824085_149707078373405_812471_6084093_n.jpg">
            <a:extLst>
              <a:ext uri="{FF2B5EF4-FFF2-40B4-BE49-F238E27FC236}">
                <a16:creationId xmlns:a16="http://schemas.microsoft.com/office/drawing/2014/main" id="{1148A412-DF66-4EC0-B8E6-D01930B1EB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14" r="49200" b="-1"/>
          <a:stretch/>
        </p:blipFill>
        <p:spPr>
          <a:xfrm>
            <a:off x="-10633" y="3428999"/>
            <a:ext cx="3514376" cy="3429001"/>
          </a:xfrm>
          <a:custGeom>
            <a:avLst/>
            <a:gdLst>
              <a:gd name="connsiteX0" fmla="*/ 332680 w 3514376"/>
              <a:gd name="connsiteY0" fmla="*/ 0 h 3429001"/>
              <a:gd name="connsiteX1" fmla="*/ 3514376 w 3514376"/>
              <a:gd name="connsiteY1" fmla="*/ 0 h 3429001"/>
              <a:gd name="connsiteX2" fmla="*/ 3002186 w 3514376"/>
              <a:gd name="connsiteY2" fmla="*/ 3429001 h 3429001"/>
              <a:gd name="connsiteX3" fmla="*/ 0 w 3514376"/>
              <a:gd name="connsiteY3" fmla="*/ 3429001 h 3429001"/>
              <a:gd name="connsiteX4" fmla="*/ 0 w 3514376"/>
              <a:gd name="connsiteY4" fmla="*/ 2237155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1FD3CE-CE0A-4FD9-967C-4D340CA37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28999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30">
            <a:extLst>
              <a:ext uri="{FF2B5EF4-FFF2-40B4-BE49-F238E27FC236}">
                <a16:creationId xmlns:a16="http://schemas.microsoft.com/office/drawing/2014/main" id="{0663EB55-934F-42EF-80DE-098647DE7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 anchorCtr="0">
            <a:normAutofit/>
          </a:bodyPr>
          <a:lstStyle/>
          <a:p>
            <a:pPr lvl="0"/>
            <a:r>
              <a:rPr lang="es-ES_tradnl">
                <a:latin typeface="Arial"/>
                <a:cs typeface="Arial"/>
              </a:rPr>
              <a:t>Despertar la curiosidad por, y propiciar la preparación en Corresponsabilidad</a:t>
            </a:r>
          </a:p>
          <a:p>
            <a:pPr>
              <a:spcBef>
                <a:spcPts val="600"/>
              </a:spcBef>
            </a:pPr>
            <a:r>
              <a:rPr lang="es-ES_tradnl">
                <a:latin typeface="Arial"/>
                <a:cs typeface="Arial"/>
              </a:rPr>
              <a:t>Implementar la corresponsabilidad como el modo de vida cotidiano de nuestra parroquia</a:t>
            </a:r>
          </a:p>
          <a:p>
            <a:pPr>
              <a:spcBef>
                <a:spcPts val="600"/>
              </a:spcBef>
            </a:pPr>
            <a:r>
              <a:rPr lang="es-ES_tradnl">
                <a:latin typeface="Arial"/>
                <a:cs typeface="Arial"/>
              </a:rPr>
              <a:t>Alcanzar cohesión armónica en el trabajo del comité y los ministerios</a:t>
            </a:r>
          </a:p>
          <a:p>
            <a:pPr>
              <a:spcBef>
                <a:spcPts val="600"/>
              </a:spcBef>
            </a:pPr>
            <a:r>
              <a:rPr lang="es-ES_tradnl">
                <a:latin typeface="Arial"/>
                <a:cs typeface="Arial"/>
              </a:rPr>
              <a:t>Solidificar el Comité de Corresponsabilidad para sobrellevar cualquier cambio en párroco</a:t>
            </a:r>
          </a:p>
          <a:p>
            <a:pPr>
              <a:spcBef>
                <a:spcPts val="600"/>
              </a:spcBef>
            </a:pPr>
            <a:r>
              <a:rPr lang="es-ES_tradnl">
                <a:latin typeface="Arial"/>
                <a:cs typeface="Arial"/>
              </a:rPr>
              <a:t>Fortalecer la espiritualidad y oración, acogida y formación y la disciplina y la administración</a:t>
            </a:r>
          </a:p>
        </p:txBody>
      </p:sp>
    </p:spTree>
    <p:extLst>
      <p:ext uri="{BB962C8B-B14F-4D97-AF65-F5344CB8AC3E}">
        <p14:creationId xmlns:p14="http://schemas.microsoft.com/office/powerpoint/2010/main" val="194128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0000">
            <a:off x="81383" y="-46110"/>
            <a:ext cx="3254934" cy="2440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796">
            <a:off x="466635" y="2286707"/>
            <a:ext cx="3542685" cy="2557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77505"/>
            <a:ext cx="8229600" cy="1222695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es-ES_tradnl" sz="3200" dirty="0">
                <a:solidFill>
                  <a:schemeClr val="bg1">
                    <a:lumMod val="50000"/>
                  </a:schemeClr>
                </a:solidFill>
              </a:rPr>
              <a:t>Oportunidades…</a:t>
            </a:r>
            <a:br>
              <a:rPr lang="es-ES_tradnl" sz="3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ES_tradnl" sz="2000" dirty="0"/>
              <a:t>Comité de Corresponsabilidad PMMM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7507" y="1251065"/>
            <a:ext cx="7600425" cy="516636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s-ES_tradnl" sz="2400" dirty="0">
                <a:solidFill>
                  <a:schemeClr val="tx1"/>
                </a:solidFill>
                <a:latin typeface="Arial"/>
                <a:cs typeface="Arial"/>
              </a:rPr>
              <a:t>Aprovechar: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sz="2400" dirty="0">
                <a:solidFill>
                  <a:schemeClr val="tx1"/>
                </a:solidFill>
                <a:latin typeface="Arial"/>
                <a:cs typeface="Arial"/>
              </a:rPr>
              <a:t>el interés del párroco en:</a:t>
            </a:r>
          </a:p>
          <a:p>
            <a:pPr lvl="2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sz="2400" dirty="0">
                <a:solidFill>
                  <a:schemeClr val="tx1"/>
                </a:solidFill>
                <a:latin typeface="Arial"/>
                <a:cs typeface="Arial"/>
              </a:rPr>
              <a:t>el fortalecimiento de la espiritualidad</a:t>
            </a:r>
          </a:p>
          <a:p>
            <a:pPr lvl="2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sz="2400" dirty="0">
                <a:solidFill>
                  <a:schemeClr val="tx1"/>
                </a:solidFill>
                <a:latin typeface="Arial"/>
                <a:cs typeface="Arial"/>
              </a:rPr>
              <a:t>el desarrollo de los ministerios</a:t>
            </a:r>
          </a:p>
          <a:p>
            <a:pPr lvl="2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sz="2400" dirty="0">
                <a:solidFill>
                  <a:schemeClr val="tx1"/>
                </a:solidFill>
                <a:latin typeface="Arial"/>
                <a:cs typeface="Arial"/>
              </a:rPr>
              <a:t>la adopción de la corresponsabilidad como modo de vida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sz="2400" dirty="0">
                <a:solidFill>
                  <a:schemeClr val="tx1"/>
                </a:solidFill>
                <a:latin typeface="Arial"/>
                <a:cs typeface="Arial"/>
              </a:rPr>
              <a:t>el vínculo con el comité arquidiocesano y su director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sz="2400" dirty="0">
                <a:solidFill>
                  <a:schemeClr val="tx1"/>
                </a:solidFill>
                <a:latin typeface="Arial"/>
                <a:cs typeface="Arial"/>
              </a:rPr>
              <a:t>la tendencia en aumento por actividades tradicionales de espiritualidad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Arial"/>
              <a:buChar char="•"/>
            </a:pPr>
            <a:r>
              <a:rPr lang="es-ES_tradnl" sz="2400" dirty="0">
                <a:solidFill>
                  <a:schemeClr val="tx1"/>
                </a:solidFill>
                <a:latin typeface="Arial"/>
                <a:cs typeface="Arial"/>
              </a:rPr>
              <a:t>el </a:t>
            </a:r>
            <a:r>
              <a:rPr lang="es-ES_tradnl" sz="2400" i="1" dirty="0" err="1">
                <a:solidFill>
                  <a:schemeClr val="tx1"/>
                </a:solidFill>
                <a:latin typeface="Arial"/>
                <a:cs typeface="Arial"/>
              </a:rPr>
              <a:t>momentum</a:t>
            </a:r>
            <a:r>
              <a:rPr lang="es-ES_tradnl" sz="2400" dirty="0">
                <a:solidFill>
                  <a:schemeClr val="tx1"/>
                </a:solidFill>
                <a:latin typeface="Arial"/>
                <a:cs typeface="Arial"/>
              </a:rPr>
              <a:t> de la Nueva Evangelización y la renovación parroquial arquidiocesana en respuesta al Sínodo</a:t>
            </a:r>
            <a:endParaRPr lang="en-US"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0000">
            <a:off x="158116" y="4050988"/>
            <a:ext cx="3436526" cy="257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9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6463" y="609600"/>
            <a:ext cx="5217538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_tradnl" sz="2800"/>
              <a:t>Lecciones aprendidas…</a:t>
            </a:r>
            <a:br>
              <a:rPr lang="es-ES_tradnl" sz="2800"/>
            </a:br>
            <a:r>
              <a:rPr lang="es-ES_tradnl" sz="2800"/>
              <a:t>Comité de Corresponsabilidad PMMM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9DFF3C-7DA9-4E03-9FFB-ECEBCE5E0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55" b="15959"/>
          <a:stretch/>
        </p:blipFill>
        <p:spPr>
          <a:xfrm>
            <a:off x="677334" y="609600"/>
            <a:ext cx="3144597" cy="3127248"/>
          </a:xfrm>
          <a:prstGeom prst="rect">
            <a:avLst/>
          </a:prstGeom>
        </p:spPr>
      </p:pic>
      <p:sp>
        <p:nvSpPr>
          <p:cNvPr id="18" name="Isosceles Triangle 8">
            <a:extLst>
              <a:ext uri="{FF2B5EF4-FFF2-40B4-BE49-F238E27FC236}">
                <a16:creationId xmlns:a16="http://schemas.microsoft.com/office/drawing/2014/main" id="{1AE166DB-AAFD-43D1-8EC4-ADD4E4C3F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2071" y="1930400"/>
            <a:ext cx="6488843" cy="4397829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s-ES_tradnl" sz="2000" dirty="0">
                <a:latin typeface="Arial"/>
                <a:cs typeface="Arial"/>
              </a:rPr>
              <a:t>El cambio de actitudes en la gente es lento, ¡pero se da!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s-ES_tradnl" sz="2000" dirty="0">
                <a:latin typeface="Arial"/>
                <a:cs typeface="Arial"/>
              </a:rPr>
              <a:t>La gente ve la parroquia como lugar donde cumplir con una obligación votiva individual y no un lugar para convivir en comunidad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s-ES_tradnl" sz="2000" dirty="0">
                <a:latin typeface="Arial"/>
                <a:cs typeface="Arial"/>
              </a:rPr>
              <a:t>Cuando la vida de fe se hace rigurosa, muchos se alejan pues se hace incómoda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s-ES_tradnl" sz="2000" dirty="0">
                <a:latin typeface="Arial"/>
                <a:cs typeface="Arial"/>
              </a:rPr>
              <a:t>Los ministerios los debe motivar el compromiso de servir y  provocar comunión con Dios y los hermanos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s-ES_tradnl" sz="2000" dirty="0">
                <a:latin typeface="Arial"/>
                <a:cs typeface="Arial"/>
              </a:rPr>
              <a:t>Hay falta de estructura administrativa y comunicación efectiva en el manejo de ministerios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s-ES_tradnl" sz="2000" dirty="0">
                <a:latin typeface="Arial"/>
                <a:cs typeface="Arial"/>
              </a:rPr>
              <a:t>Se le hace difícil a la gente, reconocer el talento y los dones de los demás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s-ES_tradnl" sz="2000" dirty="0">
                <a:latin typeface="Arial"/>
                <a:cs typeface="Arial"/>
              </a:rPr>
              <a:t>La sucesión es difícil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s-ES_tradnl" sz="1500" dirty="0">
              <a:latin typeface="Arial"/>
              <a:cs typeface="Arial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endParaRPr lang="en-US" sz="1500" dirty="0">
              <a:latin typeface="Arial"/>
              <a:cs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5D60D8-BD85-41C5-AD1D-0828926F2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26230" y="5618029"/>
            <a:ext cx="618066" cy="228600"/>
          </a:xfrm>
          <a:prstGeom prst="rect">
            <a:avLst/>
          </a:prstGeom>
          <a:solidFill>
            <a:srgbClr val="EA2D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FFFCE4-0D30-4323-9FC8-D7C344DC0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80" r="25301"/>
          <a:stretch/>
        </p:blipFill>
        <p:spPr>
          <a:xfrm rot="5400000">
            <a:off x="1211510" y="3431271"/>
            <a:ext cx="2076245" cy="314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2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6463" y="609600"/>
            <a:ext cx="5217538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_tradnl" sz="2800"/>
              <a:t>Las lecciones aprendidas…</a:t>
            </a:r>
            <a:br>
              <a:rPr lang="es-ES_tradnl" sz="2800"/>
            </a:br>
            <a:r>
              <a:rPr lang="es-ES_tradnl" sz="2800"/>
              <a:t>Comité de Corresponsabilidad PMMM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211AB1-E309-458A-8089-90D4A8CD9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1" r="15612" b="-2"/>
          <a:stretch/>
        </p:blipFill>
        <p:spPr>
          <a:xfrm>
            <a:off x="677334" y="609600"/>
            <a:ext cx="3144597" cy="3127248"/>
          </a:xfrm>
          <a:prstGeom prst="rect">
            <a:avLst/>
          </a:prstGeom>
        </p:spPr>
      </p:pic>
      <p:sp>
        <p:nvSpPr>
          <p:cNvPr id="11" name="Isosceles Triangle 8">
            <a:extLst>
              <a:ext uri="{FF2B5EF4-FFF2-40B4-BE49-F238E27FC236}">
                <a16:creationId xmlns:a16="http://schemas.microsoft.com/office/drawing/2014/main" id="{1AE166DB-AAFD-43D1-8EC4-ADD4E4C3F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2394" y="2160589"/>
            <a:ext cx="5211607" cy="3880773"/>
          </a:xfrm>
        </p:spPr>
        <p:txBody>
          <a:bodyPr anchorCtr="0">
            <a:normAutofit/>
          </a:bodyPr>
          <a:lstStyle/>
          <a:p>
            <a:pPr lvl="0"/>
            <a:r>
              <a:rPr lang="es-ES_tradnl">
                <a:latin typeface="Arial"/>
                <a:cs typeface="Arial"/>
              </a:rPr>
              <a:t>¡Hay que perseverar en la oración!</a:t>
            </a:r>
          </a:p>
          <a:p>
            <a:r>
              <a:rPr lang="es-ES_tradnl">
                <a:latin typeface="Arial"/>
                <a:cs typeface="Arial"/>
              </a:rPr>
              <a:t>Hay que educarnos espiritualmente…y ¡organizacionalmente también!</a:t>
            </a:r>
          </a:p>
          <a:p>
            <a:pPr lvl="0"/>
            <a:r>
              <a:rPr lang="es-ES_tradnl">
                <a:latin typeface="Arial"/>
                <a:cs typeface="Arial"/>
              </a:rPr>
              <a:t>Hay que tener fe en que Dios obrará…</a:t>
            </a:r>
          </a:p>
          <a:p>
            <a:pPr lvl="1">
              <a:buFont typeface="Arial"/>
              <a:buChar char="•"/>
            </a:pPr>
            <a:r>
              <a:rPr lang="es-ES_tradnl">
                <a:latin typeface="Arial"/>
                <a:cs typeface="Arial"/>
              </a:rPr>
              <a:t>…pero nuestro trabajo le dará una ayudita!</a:t>
            </a:r>
          </a:p>
          <a:p>
            <a:pPr lvl="0"/>
            <a:r>
              <a:rPr lang="es-ES_tradnl">
                <a:latin typeface="Arial"/>
                <a:cs typeface="Arial"/>
              </a:rPr>
              <a:t>No hay profeta en su tierra, usa pues los profetas del extranjero y ¡tú vete a “predicar” allá!</a:t>
            </a:r>
          </a:p>
          <a:p>
            <a:pPr lvl="0"/>
            <a:r>
              <a:rPr lang="es-ES_tradnl">
                <a:latin typeface="Arial"/>
                <a:cs typeface="Arial"/>
              </a:rPr>
              <a:t>Hay que perseverar…¡esto toma tiempo!</a:t>
            </a:r>
          </a:p>
          <a:p>
            <a:pPr lvl="0"/>
            <a:r>
              <a:rPr lang="es-ES_tradnl" b="1">
                <a:latin typeface="Arial"/>
                <a:cs typeface="Arial"/>
              </a:rPr>
              <a:t>Es imprescindible vivir la Corresponsabilidad</a:t>
            </a:r>
            <a:endParaRPr lang="es-ES_tradnl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5D60D8-BD85-41C5-AD1D-0828926F2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26230" y="5618029"/>
            <a:ext cx="618066" cy="228600"/>
          </a:xfrm>
          <a:prstGeom prst="rect">
            <a:avLst/>
          </a:prstGeom>
          <a:solidFill>
            <a:srgbClr val="EA2D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BF51B2-B0F5-4329-B03F-216FF0E5E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69" y="3965447"/>
            <a:ext cx="2768326" cy="207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0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12F28B5-3926-44F8-8C86-68D03349E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387" y="283027"/>
            <a:ext cx="8229600" cy="1080655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es-ES_tradnl" dirty="0">
                <a:solidFill>
                  <a:schemeClr val="bg1">
                    <a:lumMod val="50000"/>
                  </a:schemeClr>
                </a:solidFill>
              </a:rPr>
              <a:t>Nuestro parroquia…</a:t>
            </a:r>
            <a:br>
              <a:rPr lang="es-ES_tradnl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ES_tradnl" sz="2000" dirty="0">
                <a:solidFill>
                  <a:schemeClr val="tx1"/>
                </a:solidFill>
              </a:rPr>
              <a:t>Parroquia María Madre de la Misericordia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73C7A-5903-498A-8AAE-98AF1477A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240" y="4003545"/>
            <a:ext cx="9875519" cy="1932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PMMM_CRECE_Video.mp4</a:t>
            </a:r>
          </a:p>
          <a:p>
            <a:pPr marL="0" indent="0" algn="r">
              <a:buNone/>
            </a:pPr>
            <a:r>
              <a:rPr lang="en-US" sz="3200" dirty="0"/>
              <a:t>…para </a:t>
            </a:r>
            <a:r>
              <a:rPr lang="en-US" sz="3200" dirty="0" err="1"/>
              <a:t>descargar</a:t>
            </a:r>
            <a:r>
              <a:rPr lang="en-US" sz="3200" dirty="0"/>
              <a:t> el video, </a:t>
            </a:r>
            <a:r>
              <a:rPr lang="en-US" sz="3200" dirty="0" err="1"/>
              <a:t>regresa</a:t>
            </a:r>
            <a:r>
              <a:rPr lang="en-US" sz="3200" dirty="0"/>
              <a:t> a </a:t>
            </a:r>
            <a:r>
              <a:rPr lang="en-US" sz="3200" dirty="0" err="1"/>
              <a:t>nuestra</a:t>
            </a:r>
            <a:r>
              <a:rPr lang="en-US" sz="3200" dirty="0"/>
              <a:t> </a:t>
            </a:r>
            <a:r>
              <a:rPr lang="en-US" sz="3200" dirty="0" err="1"/>
              <a:t>pagina</a:t>
            </a:r>
            <a:r>
              <a:rPr lang="en-US" sz="3200" dirty="0"/>
              <a:t>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D03ECD-08A0-489F-B553-0A7AF81D2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26128">
            <a:off x="780075" y="-355642"/>
            <a:ext cx="3828662" cy="382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3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48DD-109A-40D1-9A86-1EE1F1D78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R" sz="7200" b="1" dirty="0"/>
              <a:t>Objetivos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A32B5B05-12D2-4D32-925D-DF27F5A71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603" y="1841526"/>
            <a:ext cx="9644181" cy="451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spcBef>
                <a:spcPts val="1200"/>
              </a:spcBef>
              <a:spcAft>
                <a:spcPct val="0"/>
              </a:spcAft>
              <a:buClrTx/>
              <a:buSzTx/>
              <a:tabLst/>
            </a:pPr>
            <a:r>
              <a:rPr lang="es-PR" altLang="en-US" sz="2400" b="1" dirty="0">
                <a:solidFill>
                  <a:srgbClr val="806000"/>
                </a:solidFill>
                <a:latin typeface="Calibri" panose="020F0502020204030204" pitchFamily="34" charset="0"/>
                <a:hlinkClick r:id="" action="ppaction://customshow?id=1"/>
              </a:rPr>
              <a:t>Conocer la historia de la corresponsabilidad adoptada</a:t>
            </a:r>
            <a:endParaRPr kumimoji="0" lang="es-PR" altLang="en-US" sz="2400" b="1" i="0" u="none" strike="noStrike" cap="none" normalizeH="0" baseline="0" dirty="0">
              <a:ln>
                <a:noFill/>
              </a:ln>
              <a:solidFill>
                <a:srgbClr val="806000"/>
              </a:solidFill>
              <a:effectLst/>
              <a:latin typeface="Calibri" panose="020F0502020204030204" pitchFamily="34" charset="0"/>
            </a:endParaRPr>
          </a:p>
          <a:p>
            <a:pPr lvl="1" defTabSz="914400" eaLnBrk="0" fontAlgn="base" hangingPunct="0">
              <a:spcBef>
                <a:spcPts val="1200"/>
              </a:spcBef>
              <a:spcAft>
                <a:spcPct val="0"/>
              </a:spcAft>
              <a:buSzPts val="1200"/>
            </a:pPr>
            <a:r>
              <a:rPr kumimoji="0" lang="es-PR" altLang="en-US" sz="2400" i="0" u="none" strike="noStrike" cap="none" normalizeH="0" baseline="0" dirty="0">
                <a:ln>
                  <a:noFill/>
                </a:ln>
                <a:solidFill>
                  <a:srgbClr val="806000"/>
                </a:solidFill>
                <a:effectLst/>
                <a:latin typeface="Calibri" panose="020F0502020204030204" pitchFamily="34" charset="0"/>
              </a:rPr>
              <a:t>Relatos de experiencias de las parroquias Espíritu Santo, Levittown y Maria Madre de la Misericordia en Guaynabo</a:t>
            </a:r>
          </a:p>
          <a:p>
            <a:pPr marL="0" marR="0" lvl="0" indent="0" algn="l" defTabSz="914400" rtl="0" eaLnBrk="0" fontAlgn="base" latinLnBrk="0" hangingPunct="0">
              <a:spcBef>
                <a:spcPts val="1200"/>
              </a:spcBef>
              <a:spcAft>
                <a:spcPct val="0"/>
              </a:spcAft>
              <a:buClrTx/>
              <a:buSzPts val="1200"/>
              <a:tabLst/>
            </a:pPr>
            <a:r>
              <a:rPr kumimoji="0" lang="es-PR" altLang="en-US" sz="2400" b="1" i="0" u="none" strike="noStrike" cap="none" normalizeH="0" baseline="0" dirty="0">
                <a:ln>
                  <a:noFill/>
                </a:ln>
                <a:solidFill>
                  <a:srgbClr val="806000"/>
                </a:solidFill>
                <a:effectLst/>
                <a:latin typeface="Calibri" panose="020F0502020204030204" pitchFamily="34" charset="0"/>
                <a:hlinkClick r:id="" action="ppaction://customshow?id=2"/>
              </a:rPr>
              <a:t>Conocer la espiritualidad y fundamentos de este modo de vida</a:t>
            </a:r>
            <a:endParaRPr kumimoji="0" lang="es-PR" altLang="en-US" sz="2400" b="1" i="0" u="none" strike="noStrike" cap="none" normalizeH="0" baseline="0" dirty="0">
              <a:ln>
                <a:noFill/>
              </a:ln>
              <a:solidFill>
                <a:srgbClr val="806000"/>
              </a:solidFill>
              <a:effectLst/>
              <a:latin typeface="Calibri" panose="020F0502020204030204" pitchFamily="34" charset="0"/>
            </a:endParaRPr>
          </a:p>
          <a:p>
            <a:pPr lvl="1" defTabSz="914400" eaLnBrk="0" fontAlgn="base" hangingPunct="0">
              <a:spcBef>
                <a:spcPts val="1200"/>
              </a:spcBef>
              <a:spcAft>
                <a:spcPct val="0"/>
              </a:spcAft>
              <a:buSzPts val="1200"/>
            </a:pPr>
            <a:r>
              <a:rPr kumimoji="0" lang="es-PR" altLang="en-US" sz="2400" i="0" u="none" strike="noStrike" cap="none" normalizeH="0" baseline="0" dirty="0">
                <a:ln>
                  <a:noFill/>
                </a:ln>
                <a:solidFill>
                  <a:srgbClr val="806000"/>
                </a:solidFill>
                <a:effectLst/>
                <a:latin typeface="Calibri" panose="020F0502020204030204" pitchFamily="34" charset="0"/>
              </a:rPr>
              <a:t>Espiritualidad y pilares de la corresponsabilidad</a:t>
            </a:r>
          </a:p>
          <a:p>
            <a:pPr marL="0" marR="0" lvl="0" indent="0" algn="l" defTabSz="914400" rtl="0" eaLnBrk="0" fontAlgn="base" latinLnBrk="0" hangingPunct="0">
              <a:spcBef>
                <a:spcPts val="1200"/>
              </a:spcBef>
              <a:spcAft>
                <a:spcPct val="0"/>
              </a:spcAft>
              <a:buClrTx/>
              <a:buSzPts val="1200"/>
              <a:tabLst/>
            </a:pPr>
            <a:r>
              <a:rPr lang="es-PR" altLang="en-US" sz="2400" b="1" dirty="0">
                <a:solidFill>
                  <a:srgbClr val="806000"/>
                </a:solidFill>
                <a:latin typeface="Calibri" panose="020F0502020204030204" pitchFamily="34" charset="0"/>
                <a:hlinkClick r:id="" action="ppaction://customshow?id=3"/>
              </a:rPr>
              <a:t>Ilustrar el proceso de como integrar la corresponsabilidad en las parroquias</a:t>
            </a:r>
            <a:endParaRPr kumimoji="0" lang="es-PR" altLang="en-US" sz="2400" b="1" i="0" u="none" strike="noStrike" cap="none" normalizeH="0" baseline="0" dirty="0">
              <a:ln>
                <a:noFill/>
              </a:ln>
              <a:solidFill>
                <a:srgbClr val="806000"/>
              </a:solidFill>
              <a:effectLst/>
              <a:latin typeface="Calibri" panose="020F0502020204030204" pitchFamily="34" charset="0"/>
            </a:endParaRPr>
          </a:p>
          <a:p>
            <a:pPr lvl="1" defTabSz="914400" eaLnBrk="0" fontAlgn="base" hangingPunct="0">
              <a:spcBef>
                <a:spcPts val="1200"/>
              </a:spcBef>
              <a:spcAft>
                <a:spcPct val="0"/>
              </a:spcAft>
              <a:buSzPts val="1200"/>
            </a:pPr>
            <a:r>
              <a:rPr kumimoji="0" lang="es-PR" altLang="en-US" sz="2400" i="0" u="none" strike="noStrike" cap="none" normalizeH="0" baseline="0" dirty="0">
                <a:ln>
                  <a:noFill/>
                </a:ln>
                <a:solidFill>
                  <a:srgbClr val="806000"/>
                </a:solidFill>
                <a:effectLst/>
                <a:latin typeface="Calibri" panose="020F0502020204030204" pitchFamily="34" charset="0"/>
              </a:rPr>
              <a:t>Cómo implementar la corresponsabilidad en la parroquia y CARCO como recurso</a:t>
            </a:r>
          </a:p>
          <a:p>
            <a:pPr defTabSz="914400" eaLnBrk="0" fontAlgn="base" hangingPunct="0">
              <a:spcBef>
                <a:spcPts val="1200"/>
              </a:spcBef>
              <a:spcAft>
                <a:spcPct val="0"/>
              </a:spcAft>
              <a:buSzPts val="1200"/>
            </a:pPr>
            <a:r>
              <a:rPr lang="es-PR" altLang="en-US" sz="2400" b="1" dirty="0">
                <a:solidFill>
                  <a:srgbClr val="806000"/>
                </a:solidFill>
                <a:latin typeface="Calibri" panose="020F0502020204030204" pitchFamily="34" charset="0"/>
                <a:hlinkClick r:id="rId2"/>
              </a:rPr>
              <a:t> Dar a conocer como CARCO puede ayudar en este camino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39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211" y="453007"/>
            <a:ext cx="8046589" cy="1359016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es-ES_tradnl" sz="3200" dirty="0">
                <a:solidFill>
                  <a:schemeClr val="bg1">
                    <a:lumMod val="50000"/>
                  </a:schemeClr>
                </a:solidFill>
              </a:rPr>
              <a:t>¡Camino al discipulado!</a:t>
            </a:r>
            <a:br>
              <a:rPr lang="es-ES_tradnl" sz="3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s-ES_tradnl" sz="2000" dirty="0"/>
              <a:t>Comité de Corresponsabilidad </a:t>
            </a:r>
            <a:br>
              <a:rPr lang="es-ES_tradnl" sz="2000" dirty="0"/>
            </a:br>
            <a:r>
              <a:rPr lang="es-ES_tradnl" sz="2000" dirty="0"/>
              <a:t>Parroquia María Madre de la Misericordia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5638" y="1575033"/>
            <a:ext cx="8625162" cy="4550614"/>
          </a:xfrm>
        </p:spPr>
        <p:txBody>
          <a:bodyPr anchor="ctr" anchorCtr="0"/>
          <a:lstStyle/>
          <a:p>
            <a:pPr marL="0" indent="0" algn="ctr">
              <a:spcAft>
                <a:spcPts val="2400"/>
              </a:spcAft>
              <a:buNone/>
            </a:pPr>
            <a:r>
              <a:rPr lang="es-ES_tradnl" sz="2800" b="1" i="1" dirty="0">
                <a:solidFill>
                  <a:srgbClr val="000000"/>
                </a:solidFill>
                <a:latin typeface="Arial"/>
                <a:cs typeface="Arial"/>
              </a:rPr>
              <a:t>¡Muchas gracias, que Dios les bendiga…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s-ES_tradnl" dirty="0">
                <a:solidFill>
                  <a:srgbClr val="000000"/>
                </a:solidFill>
                <a:latin typeface="Arial"/>
                <a:cs typeface="Arial"/>
              </a:rPr>
              <a:t> y les colme de dones para devolverle a Él y compartirlos con nuestros hermanos!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s-ES_tradnl" sz="4000" dirty="0">
                <a:solidFill>
                  <a:srgbClr val="000000"/>
                </a:solidFill>
                <a:latin typeface="Edwardian Script ITC"/>
                <a:cs typeface="Edwardian Script ITC"/>
                <a:hlinkClick r:id="" action="ppaction://customshow?id=0"/>
              </a:rPr>
              <a:t>Myrtha Diaz y Luis A. Pico Lacomba</a:t>
            </a:r>
            <a:endParaRPr lang="es-ES_tradnl" sz="4000" dirty="0">
              <a:solidFill>
                <a:srgbClr val="000000"/>
              </a:solidFill>
              <a:latin typeface="Edwardian Script ITC"/>
              <a:cs typeface="Edwardian Script ITC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s-ES_tradnl" dirty="0">
                <a:solidFill>
                  <a:srgbClr val="000000"/>
                </a:solidFill>
                <a:latin typeface="Arial"/>
                <a:cs typeface="Arial"/>
              </a:rPr>
              <a:t>8 de septiembre de 2018</a:t>
            </a:r>
          </a:p>
        </p:txBody>
      </p:sp>
    </p:spTree>
    <p:extLst>
      <p:ext uri="{BB962C8B-B14F-4D97-AF65-F5344CB8AC3E}">
        <p14:creationId xmlns:p14="http://schemas.microsoft.com/office/powerpoint/2010/main" val="293981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48DD-109A-40D1-9A86-1EE1F1D7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545934"/>
            <a:ext cx="10263661" cy="1320800"/>
          </a:xfrm>
        </p:spPr>
        <p:txBody>
          <a:bodyPr>
            <a:noAutofit/>
          </a:bodyPr>
          <a:lstStyle/>
          <a:p>
            <a:pPr marL="341313" indent="-341313"/>
            <a:r>
              <a:rPr lang="en-US" sz="7200" b="1" dirty="0"/>
              <a:t>¡</a:t>
            </a:r>
            <a:r>
              <a:rPr lang="es-PR" sz="7200" b="1" dirty="0"/>
              <a:t>Comenzamos en breve</a:t>
            </a:r>
            <a:r>
              <a:rPr lang="en-US" sz="7200" b="1" dirty="0"/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915717-0D75-4BAC-821E-27EADABD5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819" y="1866734"/>
            <a:ext cx="4762500" cy="4762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E2378A-CB3F-417F-BE6A-AA888B5596AD}"/>
              </a:ext>
            </a:extLst>
          </p:cNvPr>
          <p:cNvSpPr txBox="1"/>
          <p:nvPr/>
        </p:nvSpPr>
        <p:spPr>
          <a:xfrm>
            <a:off x="677333" y="3049701"/>
            <a:ext cx="5883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3600" dirty="0"/>
              <a:t>Estas escuchando a…</a:t>
            </a:r>
          </a:p>
        </p:txBody>
      </p:sp>
    </p:spTree>
    <p:extLst>
      <p:ext uri="{BB962C8B-B14F-4D97-AF65-F5344CB8AC3E}">
        <p14:creationId xmlns:p14="http://schemas.microsoft.com/office/powerpoint/2010/main" val="184486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:dissolve/>
      </p:transition>
    </mc:Choice>
    <mc:Fallback xmlns="">
      <p:transition spd="slow" advClick="0" advTm="8000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15299F-976F-4FF8-8A51-1C7628DE6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7" r="13757"/>
          <a:stretch/>
        </p:blipFill>
        <p:spPr>
          <a:xfrm>
            <a:off x="5847127" y="1191082"/>
            <a:ext cx="4232543" cy="3737645"/>
          </a:xfrm>
          <a:prstGeom prst="ellipse">
            <a:avLst/>
          </a:prstGeom>
          <a:effectLst>
            <a:reflection blurRad="6350" stA="50000" endA="295" endPos="92000" dist="101600" dir="5400000" sy="-100000" algn="bl" rotWithShape="0"/>
          </a:effectLst>
          <a:scene3d>
            <a:camera prst="perspectiveHeroicExtremeLeftFacing" fov="5700000">
              <a:rot lat="2400000" lon="1200000" rev="21425485"/>
            </a:camera>
            <a:lightRig rig="threePt" dir="t"/>
          </a:scene3d>
        </p:spPr>
      </p:pic>
      <p:sp>
        <p:nvSpPr>
          <p:cNvPr id="8195" name="Text Box 2">
            <a:extLst>
              <a:ext uri="{FF2B5EF4-FFF2-40B4-BE49-F238E27FC236}">
                <a16:creationId xmlns:a16="http://schemas.microsoft.com/office/drawing/2014/main" id="{F9778B76-55E2-4269-9268-9B8258864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013" y="679450"/>
            <a:ext cx="5602287" cy="151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>
              <a:spcAft>
                <a:spcPts val="100"/>
              </a:spcAft>
            </a:pPr>
            <a:r>
              <a:rPr lang="es-PR" altLang="en-US" sz="11000" b="1">
                <a:solidFill>
                  <a:srgbClr val="806000"/>
                </a:solidFill>
                <a:latin typeface="Bradley Hand ITC" panose="03070402050302030203" pitchFamily="66" charset="0"/>
              </a:rPr>
              <a:t>Porque...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96" name="Text Box 3">
            <a:extLst>
              <a:ext uri="{FF2B5EF4-FFF2-40B4-BE49-F238E27FC236}">
                <a16:creationId xmlns:a16="http://schemas.microsoft.com/office/drawing/2014/main" id="{FEC95F43-49A5-4ACC-BCFA-D535EEB3A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313" y="4184650"/>
            <a:ext cx="7234237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/>
            <a:r>
              <a:rPr lang="en-US" altLang="en-US" sz="2000">
                <a:solidFill>
                  <a:srgbClr val="000000"/>
                </a:solidFill>
                <a:latin typeface="Berlin Sans FB" panose="020E0602020502020306" pitchFamily="34" charset="0"/>
              </a:rPr>
              <a:t>1er Encuentro Arquidiocesano de Corresponsabilidad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pic>
        <p:nvPicPr>
          <p:cNvPr id="8197" name="Picture 4" descr="Comit&amp;eacute; Arquidiocesano de Corresponsabilidad (CARCOpr)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A3C7D27-D140-4CBC-9F03-3C5158D43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5265738"/>
            <a:ext cx="21050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98" name="AutoShape 5">
            <a:extLst>
              <a:ext uri="{FF2B5EF4-FFF2-40B4-BE49-F238E27FC236}">
                <a16:creationId xmlns:a16="http://schemas.microsoft.com/office/drawing/2014/main" id="{A79B98B4-D6AE-467A-8A00-9B4B4BDFB79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51275" y="5840413"/>
            <a:ext cx="1684338" cy="0"/>
          </a:xfrm>
          <a:prstGeom prst="straightConnector1">
            <a:avLst/>
          </a:prstGeom>
          <a:noFill/>
          <a:ln w="12700">
            <a:solidFill>
              <a:srgbClr val="5B9BD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pic>
        <p:nvPicPr>
          <p:cNvPr id="8199" name="Picture 6" descr="escudo-arq">
            <a:extLst>
              <a:ext uri="{FF2B5EF4-FFF2-40B4-BE49-F238E27FC236}">
                <a16:creationId xmlns:a16="http://schemas.microsoft.com/office/drawing/2014/main" id="{3AC67318-67F0-4FF3-A1AD-0BD37C7DC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5265738"/>
            <a:ext cx="742950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 Box 8">
            <a:extLst>
              <a:ext uri="{FF2B5EF4-FFF2-40B4-BE49-F238E27FC236}">
                <a16:creationId xmlns:a16="http://schemas.microsoft.com/office/drawing/2014/main" id="{73990242-3248-415A-A5B2-BA8BAE73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0300" y="5800725"/>
            <a:ext cx="1000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defTabSz="914400"/>
            <a:r>
              <a:rPr lang="en-US" altLang="en-US" sz="900" b="1">
                <a:solidFill>
                  <a:srgbClr val="000000"/>
                </a:solidFill>
                <a:latin typeface="Calibri" panose="020F0502020204030204" pitchFamily="34" charset="0"/>
              </a:rPr>
              <a:t>Arquidiócesis </a:t>
            </a:r>
          </a:p>
          <a:p>
            <a:pPr algn="r" defTabSz="914400"/>
            <a:r>
              <a:rPr lang="en-US" altLang="en-US" sz="900" b="1">
                <a:solidFill>
                  <a:srgbClr val="000000"/>
                </a:solidFill>
                <a:latin typeface="Calibri" panose="020F0502020204030204" pitchFamily="34" charset="0"/>
              </a:rPr>
              <a:t>de San Juan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201" name="Text Box 9">
            <a:extLst>
              <a:ext uri="{FF2B5EF4-FFF2-40B4-BE49-F238E27FC236}">
                <a16:creationId xmlns:a16="http://schemas.microsoft.com/office/drawing/2014/main" id="{BDC117C0-CE92-4F4A-81F0-57261BF71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4548188"/>
            <a:ext cx="5713412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lIns="36576" tIns="36576" rIns="36576" bIns="36576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defTabSz="914400"/>
            <a:r>
              <a:rPr lang="es-PR" altLang="en-US" sz="1600">
                <a:solidFill>
                  <a:srgbClr val="000000"/>
                </a:solidFill>
                <a:latin typeface="Calibri" panose="020F0502020204030204" pitchFamily="34" charset="0"/>
              </a:rPr>
              <a:t>8 de septiembre 2018 / Parroquia Ntra. Señora de la Piedad</a:t>
            </a:r>
            <a:br>
              <a:rPr lang="es-PR" altLang="en-US" sz="200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s-PR" altLang="en-US" sz="1400">
                <a:solidFill>
                  <a:srgbClr val="222222"/>
                </a:solidFill>
                <a:latin typeface="Arial" panose="020B0604020202020204" pitchFamily="34" charset="0"/>
              </a:rPr>
              <a:t>Isla Verde, Carolina, 00979</a:t>
            </a:r>
            <a:r>
              <a:rPr lang="es-PR" altLang="en-US" sz="20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8202" name="TextBox 1">
            <a:extLst>
              <a:ext uri="{FF2B5EF4-FFF2-40B4-BE49-F238E27FC236}">
                <a16:creationId xmlns:a16="http://schemas.microsoft.com/office/drawing/2014/main" id="{4092B11B-B5BF-49FB-B895-6C2717A54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088" y="2396511"/>
            <a:ext cx="11301573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sz="4800" b="1" dirty="0">
                <a:solidFill>
                  <a:schemeClr val="accent3">
                    <a:lumMod val="75000"/>
                  </a:schemeClr>
                </a:solidFill>
              </a:rPr>
              <a:t>Déjame contarte… </a:t>
            </a:r>
          </a:p>
          <a:p>
            <a:r>
              <a:rPr lang="en-US" altLang="en-US" sz="3600" b="1" dirty="0"/>
              <a:t>Parroquia del </a:t>
            </a:r>
            <a:r>
              <a:rPr lang="en-US" altLang="en-US" sz="3600" b="1" dirty="0" err="1"/>
              <a:t>Espíritu</a:t>
            </a:r>
            <a:r>
              <a:rPr lang="en-US" altLang="en-US" sz="3600" b="1" dirty="0"/>
              <a:t> Santo</a:t>
            </a:r>
          </a:p>
          <a:p>
            <a:r>
              <a:rPr lang="en-US" altLang="en-US" b="1" dirty="0"/>
              <a:t>Levittown</a:t>
            </a:r>
          </a:p>
        </p:txBody>
      </p:sp>
    </p:spTree>
    <p:extLst>
      <p:ext uri="{BB962C8B-B14F-4D97-AF65-F5344CB8AC3E}">
        <p14:creationId xmlns:p14="http://schemas.microsoft.com/office/powerpoint/2010/main" val="96681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8B8E4B1D-564A-4115-9FD1-EE504954F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963" y="860193"/>
            <a:ext cx="5126037" cy="1281112"/>
          </a:xfrm>
        </p:spPr>
        <p:txBody>
          <a:bodyPr/>
          <a:lstStyle/>
          <a:p>
            <a:pPr algn="ctr"/>
            <a:r>
              <a:rPr lang="en-US" altLang="en-US" sz="4400" dirty="0" err="1"/>
              <a:t>Objetivo</a:t>
            </a:r>
            <a:endParaRPr lang="en-US" alt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8BFD5-7F90-49CD-A599-6A1588864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2487" y="2347913"/>
            <a:ext cx="7713663" cy="2605088"/>
          </a:xfrm>
        </p:spPr>
        <p:txBody>
          <a:bodyPr/>
          <a:lstStyle/>
          <a:p>
            <a:pPr marL="0" indent="0">
              <a:buFont typeface="Wingdings 3" panose="05040102010807070707" pitchFamily="18" charset="2"/>
              <a:buNone/>
            </a:pPr>
            <a:r>
              <a:rPr lang="en-US" altLang="en-US" sz="3600" dirty="0" err="1"/>
              <a:t>Compartir</a:t>
            </a:r>
            <a:r>
              <a:rPr lang="en-US" altLang="en-US" sz="3600" dirty="0"/>
              <a:t> las </a:t>
            </a:r>
            <a:r>
              <a:rPr lang="en-US" altLang="en-US" sz="3600" dirty="0" err="1"/>
              <a:t>vivencias</a:t>
            </a:r>
            <a:r>
              <a:rPr lang="en-US" altLang="en-US" sz="3600" dirty="0"/>
              <a:t> </a:t>
            </a:r>
            <a:r>
              <a:rPr lang="en-US" altLang="en-US" sz="3600" dirty="0" err="1"/>
              <a:t>en</a:t>
            </a:r>
            <a:r>
              <a:rPr lang="en-US" altLang="en-US" sz="3600" dirty="0"/>
              <a:t> 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altLang="en-US" sz="3600" dirty="0"/>
              <a:t>el </a:t>
            </a:r>
            <a:r>
              <a:rPr lang="en-US" altLang="en-US" sz="3600" dirty="0" err="1"/>
              <a:t>proceso</a:t>
            </a:r>
            <a:r>
              <a:rPr lang="en-US" altLang="en-US" sz="3600" dirty="0"/>
              <a:t> de </a:t>
            </a:r>
            <a:r>
              <a:rPr lang="en-US" altLang="en-US" sz="3600" dirty="0" err="1"/>
              <a:t>implantación</a:t>
            </a:r>
            <a:r>
              <a:rPr lang="en-US" altLang="en-US" sz="3600" dirty="0"/>
              <a:t> de la corresponsabilidad </a:t>
            </a:r>
            <a:r>
              <a:rPr lang="en-US" altLang="en-US" sz="3600" dirty="0" err="1"/>
              <a:t>en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nuestra</a:t>
            </a:r>
            <a:r>
              <a:rPr lang="en-US" altLang="en-US" sz="3600" dirty="0"/>
              <a:t> 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altLang="en-US" sz="3600" dirty="0" err="1"/>
              <a:t>parroquia</a:t>
            </a:r>
            <a:r>
              <a:rPr lang="en-US" alt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314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8C322C4E-F911-4B96-9C3B-057C8936A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179" y="3018043"/>
            <a:ext cx="4384622" cy="354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itle 1">
            <a:extLst>
              <a:ext uri="{FF2B5EF4-FFF2-40B4-BE49-F238E27FC236}">
                <a16:creationId xmlns:a16="http://schemas.microsoft.com/office/drawing/2014/main" id="{735002CC-50E3-4016-84F9-BD1ED33A4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888" y="863600"/>
            <a:ext cx="5446712" cy="1041400"/>
          </a:xfrm>
        </p:spPr>
        <p:txBody>
          <a:bodyPr/>
          <a:lstStyle/>
          <a:p>
            <a:pPr algn="ctr"/>
            <a:r>
              <a:rPr lang="en-US" altLang="en-US" sz="4400"/>
              <a:t>La historia comienza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9D5B5BB9-4646-4C23-A3F7-A7270F5D3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888" y="1825375"/>
            <a:ext cx="6739848" cy="37782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2005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alt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Iniciativa</a:t>
            </a: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un </a:t>
            </a:r>
            <a:r>
              <a:rPr lang="en-US" alt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párroco</a:t>
            </a:r>
            <a:endParaRPr lang="en-US" alt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alt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Equipo</a:t>
            </a: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corresponsabilidad</a:t>
            </a:r>
          </a:p>
        </p:txBody>
      </p:sp>
    </p:spTree>
    <p:extLst>
      <p:ext uri="{BB962C8B-B14F-4D97-AF65-F5344CB8AC3E}">
        <p14:creationId xmlns:p14="http://schemas.microsoft.com/office/powerpoint/2010/main" val="291635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D820F27D-C24E-4013-9B68-F145891A7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39" y="638175"/>
            <a:ext cx="6864350" cy="1281112"/>
          </a:xfrm>
        </p:spPr>
        <p:txBody>
          <a:bodyPr/>
          <a:lstStyle/>
          <a:p>
            <a:pPr algn="ctr"/>
            <a:r>
              <a:rPr lang="en-US" altLang="en-US" sz="4400" b="1" dirty="0"/>
              <a:t>Primer Pilar : </a:t>
            </a:r>
            <a:r>
              <a:rPr lang="en-US" altLang="en-US" sz="4400" b="1" dirty="0" err="1"/>
              <a:t>Formación</a:t>
            </a:r>
            <a:endParaRPr lang="en-US" altLang="en-US" sz="4400" b="1" dirty="0"/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5845F26E-F114-490A-B60D-01C76E612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335" y="2022475"/>
            <a:ext cx="10405278" cy="4197350"/>
          </a:xfrm>
        </p:spPr>
        <p:txBody>
          <a:bodyPr rtlCol="0">
            <a:normAutofit lnSpcReduction="10000"/>
          </a:bodyPr>
          <a:lstStyle/>
          <a:p>
            <a:pPr marL="0" indent="400050"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Inicial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se </a:t>
            </a: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convocó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toda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feligresía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talleres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indent="40005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</a:t>
            </a: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aprender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sobre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espiritualidad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sus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bases </a:t>
            </a:r>
          </a:p>
          <a:p>
            <a:pPr marL="0" indent="40005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bíblicas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sus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elementos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0" indent="400050"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Asistieron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sobre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200 </a:t>
            </a: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fieles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0" indent="400050"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Homilias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Retiros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Encuentros</a:t>
            </a:r>
            <a:endParaRPr lang="en-US" alt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400050"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Periódicamente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 </a:t>
            </a: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refuerza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 </a:t>
            </a: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temas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grupos</a:t>
            </a:r>
            <a:endParaRPr lang="en-US" alt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40005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específicos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 a la </a:t>
            </a: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feligresía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general.**(EE)</a:t>
            </a:r>
          </a:p>
        </p:txBody>
      </p:sp>
    </p:spTree>
    <p:extLst>
      <p:ext uri="{BB962C8B-B14F-4D97-AF65-F5344CB8AC3E}">
        <p14:creationId xmlns:p14="http://schemas.microsoft.com/office/powerpoint/2010/main" val="126377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3B93BB7A-C2C6-4473-A098-6705B668F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609600"/>
            <a:ext cx="7325706" cy="1320800"/>
          </a:xfrm>
        </p:spPr>
        <p:txBody>
          <a:bodyPr>
            <a:noAutofit/>
          </a:bodyPr>
          <a:lstStyle/>
          <a:p>
            <a:pPr algn="ctr"/>
            <a:r>
              <a:rPr lang="en-US" altLang="en-US" sz="4400" b="1" dirty="0"/>
              <a:t>Segundo Pilar: Orac</a:t>
            </a:r>
            <a:r>
              <a:rPr lang="en-US" altLang="en-US" sz="4400" dirty="0"/>
              <a:t>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A56E7-3330-433F-8855-16842C261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5683" y="1843338"/>
            <a:ext cx="9945616" cy="4012932"/>
          </a:xfrm>
        </p:spPr>
        <p:txBody>
          <a:bodyPr rtlCol="0">
            <a:normAutofit/>
          </a:bodyPr>
          <a:lstStyle/>
          <a:p>
            <a:pPr marL="0" indent="461963"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Talleres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Oración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Vida</a:t>
            </a:r>
          </a:p>
          <a:p>
            <a:pPr marL="0" indent="461963"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inicia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rezo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Rosario y de la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correponsabilidad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461963"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Capilla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Adoración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inicio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grupo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Adoradores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461963"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Jueves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Eucarísticos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461963"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Via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crucis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corresponsabilidad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461963"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Grupos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oración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comunidad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5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1251</TotalTime>
  <Words>1482</Words>
  <Application>Microsoft Office PowerPoint</Application>
  <PresentationFormat>Widescreen</PresentationFormat>
  <Paragraphs>220</Paragraphs>
  <Slides>30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  <vt:variant>
        <vt:lpstr>Custom Shows</vt:lpstr>
      </vt:variant>
      <vt:variant>
        <vt:i4>4</vt:i4>
      </vt:variant>
    </vt:vector>
  </HeadingPairs>
  <TitlesOfParts>
    <vt:vector size="44" baseType="lpstr">
      <vt:lpstr>Arial</vt:lpstr>
      <vt:lpstr>Berlin Sans FB</vt:lpstr>
      <vt:lpstr>Bradley Hand ITC</vt:lpstr>
      <vt:lpstr>Calibri</vt:lpstr>
      <vt:lpstr>Century Gothic</vt:lpstr>
      <vt:lpstr>Edwardian Script ITC</vt:lpstr>
      <vt:lpstr>Open Sans</vt:lpstr>
      <vt:lpstr>Trebuchet MS</vt:lpstr>
      <vt:lpstr>Wingdings 3</vt:lpstr>
      <vt:lpstr>Facet</vt:lpstr>
      <vt:lpstr>PowerPoint Presentation</vt:lpstr>
      <vt:lpstr>Programa del día</vt:lpstr>
      <vt:lpstr>Objetivos</vt:lpstr>
      <vt:lpstr>¡Comenzamos en breve!</vt:lpstr>
      <vt:lpstr>PowerPoint Presentation</vt:lpstr>
      <vt:lpstr>Objetivo</vt:lpstr>
      <vt:lpstr>La historia comienza</vt:lpstr>
      <vt:lpstr>Primer Pilar : Formación</vt:lpstr>
      <vt:lpstr>Segundo Pilar: Oración</vt:lpstr>
      <vt:lpstr>Tercer Pilar: Acogida</vt:lpstr>
      <vt:lpstr>Cuarto Pilar: Servicio</vt:lpstr>
      <vt:lpstr>Otras actividades…</vt:lpstr>
      <vt:lpstr>Situación presente…</vt:lpstr>
      <vt:lpstr>¿Qué nos queda por hacer?</vt:lpstr>
      <vt:lpstr>Nuestro parroquia… Parroquia del Espíritu Santo Levittown</vt:lpstr>
      <vt:lpstr>PowerPoint Presentation</vt:lpstr>
      <vt:lpstr>PowerPoint Presentation</vt:lpstr>
      <vt:lpstr>Se siembra la semilla… Breve historia </vt:lpstr>
      <vt:lpstr>Comité de Corresponsabilidad Parroquia María Madre de la Misericordia</vt:lpstr>
      <vt:lpstr>A un año de trabajo… Comunidad social y colaboración en equipo  </vt:lpstr>
      <vt:lpstr>Vida cotidiana… Espiritualidad y vida de fe</vt:lpstr>
      <vt:lpstr>Vida transformada… Espiritualidad y vida de fe</vt:lpstr>
      <vt:lpstr>Vida transformada… Formación</vt:lpstr>
      <vt:lpstr>Vida transformada… Administración</vt:lpstr>
      <vt:lpstr>Retos Comité de Corresponsabilidad PMMM</vt:lpstr>
      <vt:lpstr>Oportunidades… Comité de Corresponsabilidad PMMM</vt:lpstr>
      <vt:lpstr>Lecciones aprendidas… Comité de Corresponsabilidad PMMM</vt:lpstr>
      <vt:lpstr>Las lecciones aprendidas… Comité de Corresponsabilidad PMMM</vt:lpstr>
      <vt:lpstr>Nuestro parroquia… Parroquia María Madre de la Misericordia</vt:lpstr>
      <vt:lpstr>¡Camino al discipulado! Comité de Corresponsabilidad  Parroquia María Madre de la Misericordia</vt:lpstr>
      <vt:lpstr>Intro 1</vt:lpstr>
      <vt:lpstr>Body1</vt:lpstr>
      <vt:lpstr>Body 2</vt:lpstr>
      <vt:lpstr>Body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 y Elba Pico</dc:creator>
  <cp:lastModifiedBy>Luis y Elba Pico</cp:lastModifiedBy>
  <cp:revision>10</cp:revision>
  <cp:lastPrinted>2018-09-10T23:42:54Z</cp:lastPrinted>
  <dcterms:created xsi:type="dcterms:W3CDTF">2018-09-02T18:01:17Z</dcterms:created>
  <dcterms:modified xsi:type="dcterms:W3CDTF">2018-09-11T00:55:04Z</dcterms:modified>
</cp:coreProperties>
</file>