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438" r:id="rId2"/>
    <p:sldId id="305" r:id="rId3"/>
    <p:sldId id="259" r:id="rId4"/>
    <p:sldId id="440" r:id="rId5"/>
    <p:sldId id="442" r:id="rId6"/>
    <p:sldId id="441" r:id="rId7"/>
    <p:sldId id="443" r:id="rId8"/>
    <p:sldId id="444" r:id="rId9"/>
    <p:sldId id="445" r:id="rId10"/>
    <p:sldId id="446" r:id="rId11"/>
    <p:sldId id="447" r:id="rId12"/>
    <p:sldId id="472" r:id="rId13"/>
    <p:sldId id="296" r:id="rId14"/>
    <p:sldId id="297" r:id="rId15"/>
    <p:sldId id="299" r:id="rId16"/>
    <p:sldId id="289" r:id="rId17"/>
    <p:sldId id="448" r:id="rId18"/>
    <p:sldId id="450" r:id="rId19"/>
    <p:sldId id="452" r:id="rId20"/>
    <p:sldId id="455" r:id="rId21"/>
    <p:sldId id="471" r:id="rId22"/>
  </p:sldIdLst>
  <p:sldSz cx="12192000" cy="6858000"/>
  <p:notesSz cx="6858000" cy="931386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y Elba Pico" initials="LyEP" lastIdx="1" clrIdx="0">
    <p:extLst>
      <p:ext uri="{19B8F6BF-5375-455C-9EA6-DF929625EA0E}">
        <p15:presenceInfo xmlns:p15="http://schemas.microsoft.com/office/powerpoint/2012/main" userId="f15389ab9b06b3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E49E5-5FB3-4ED0-8FCB-78BD9532EDCC}" v="334" dt="2019-10-10T10:27:49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" y="1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7D9D5-B869-45C9-AF0A-9FF811F52388}" type="datetimeFigureOut">
              <a:rPr lang="es-PR" smtClean="0"/>
              <a:t>10/11/2019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436A-9465-4DFF-AABB-F02057AE6EF2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8952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AF7A2-FCA7-40CB-A247-DB7BD943A2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9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AF7A2-FCA7-40CB-A247-DB7BD943A2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8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PADRE</a:t>
            </a:r>
            <a:r>
              <a:rPr lang="es-PR" baseline="0" dirty="0"/>
              <a:t> LEO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AF7A2-FCA7-40CB-A247-DB7BD943A2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3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PADRE</a:t>
            </a:r>
            <a:r>
              <a:rPr lang="es-PR" baseline="0" dirty="0"/>
              <a:t> LEO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AF7A2-FCA7-40CB-A247-DB7BD943A2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9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5853921-E93C-44FA-8E61-6AD1B2126A48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D60F314-461E-417B-B8ED-BD9427F7309D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BB574A-8D32-43F5-A55F-49706D82685F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99DB1C9D-F424-40EB-B4C1-9410FDB0FCAD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46EEB463-6BB5-4CBC-8209-F98406CA5175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8C7B2B04-FC4F-484C-8C67-39AE0C2BF77D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FB61B4D2-2DA2-40C5-BF83-C14363F6CDC5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5C1B27D0-1217-452F-A9FA-833FF3ECA27D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EF316ADB-F6DD-4DA5-B4AB-3D1E7E6509F0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EEAB7B4-53F4-4847-8916-D527365478E0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4E93602-7805-4760-BB5B-82F6F1A1FA9F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9C071A9-6B4C-4E46-8C3B-7751FB42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6B008-AFB5-43A3-9205-7749454EE2DB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5EF1F12-AEBB-4F77-BC6F-7C70697D5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8D221A6-E892-459D-83BA-117940B3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ECB4-06BA-47B5-9BCB-7F5545A4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1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77AB5-ED0C-4EFF-9436-5327CDCD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74672-ED9D-4A94-BA44-25FC143E8F06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5744E-9AF0-4817-AF05-001F2CF6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0C98A-943A-4DB8-B8C9-9D742319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8B9B-8758-484A-95CF-5D2E755F0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3F94E0-ECD9-4B92-BB2C-36AD5BC5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D0FCA-C35A-4D38-9A46-72494C340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”</a:t>
            </a:r>
            <a:endParaRPr lang="en-US" altLang="en-US">
              <a:solidFill>
                <a:srgbClr val="FFDF6B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9B8218-A485-462C-AFC7-F33551A2DF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8308-8DED-4D82-A0BD-C925A1F0F511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26504E-DC18-4326-BA8A-62B2FE508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254240-C6E3-47F4-9356-89F81A1DB9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E1AF-EC8B-4706-B28E-8E921C923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1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D2F65-8CC1-4415-8450-CD074BEF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BA35-475D-4642-BB30-27EE25E120EA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893FA-108A-490D-8FFB-137FF1F0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1793-892A-48EE-A3B1-585A8F64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F1F6-FC1E-4C66-B7A2-DACDE408E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1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213BDC-90D9-4ACC-B5D2-04975C7A5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ED68B-408F-47A0-811B-5BDA9816F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999471-248B-4F81-9323-E889337284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1279B-5104-47ED-9C8F-7D95BFA72246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EFAF2A-72BA-4E5E-AE22-678146B8E5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904C2F-5954-4E72-862D-8A8EAD38FB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FDE0D-B0F8-4D77-A6D3-C77470E8F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65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E672CA-DFCE-4DBA-B396-43CD56C2C6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73D6-528A-4103-A137-5CDBE1612763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FB4159-83FE-459E-8160-064F266423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B32E00-2E53-4C9B-810D-4A501B86BD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34F3C-CDEF-4409-B49F-AC98A42C4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4AE8-F3A6-4AAA-AB9E-35D4D428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C252-8A94-414A-ADE3-6F9DCA460361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57193-1178-4808-AF69-CD785FC4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DEB25-A7C3-406B-8A6E-3AD40A9D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D161E-488E-4E45-937F-A12DE5861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99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86D5C-B566-45D7-91AD-8A62A74D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961FC-2202-49A4-A46F-8ADBC10B5FC2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19B7-6019-42BB-9286-246EB14B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8538-849A-4C68-A891-3B7EFF94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C028-08C2-47E3-B798-9AADA1662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D807-9A4D-4828-9D70-AFFED83F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6047-8C58-4DBC-832D-130EA64E5189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1233F-E8CB-46AC-8C8B-A791A181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15ACA-6621-41C7-AB34-E964271E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C1A4F-3DE0-43B8-AF31-7A31F29C8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5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9EDEF-B4B0-4164-86DD-51171977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B264D-09C1-4244-B49E-1BB7E7036279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15F00-B759-4B0B-9D94-C72D3938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D0389-43FA-4E9A-8191-8A4EAB4A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BAD59-6EE1-4CFA-AE3F-DD3374E0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9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C7D42F-6F79-4F1F-8BAC-DA3D12DFC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B510B-2245-4626-B298-59558D500267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50DF03-556F-42F0-B5C7-1370E0DE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1FAE03-3E0B-4BA0-AC40-256FF9F2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427E6-433E-4CFF-B475-83CDCEDA9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227343-D62E-4DCC-88B8-8C42D75E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5D0B-6691-41A8-8777-1B8C394D3D84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E51E37-08BA-4BEF-946E-5BFAFE6A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0E78CA-B620-4641-8313-BF1960DD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57CB7-97A6-4BD8-8E27-9DEDB2277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9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6BF397E-57A4-4F83-8774-65F9D842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089C-C930-41C5-8D96-EEB384870139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0A2F1B-33E2-4C35-BDA1-9867E918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8073332-688A-432A-BB9A-45113314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DBD53-6882-4357-954B-948B44829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9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E95322-A4F0-4B79-94DF-43A84754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0F28-45BC-41ED-87EB-6DDCA31D3EE4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4F25E4-EA0C-4D61-AD46-CB6017B2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DEC80C-E1F7-45AD-AC54-09C3B5BD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D2B3-2100-4F29-94C7-2CE4977C9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5D0A86-01DD-47B3-B13F-42A787D4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9C5D-FCF3-44E6-B39A-552AB735393B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0CD151-9B57-4299-90C1-FFB9D12A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8108C8-909E-4CA8-A426-F426273D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C274F-0131-477E-8E3E-3148A5936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B1C377-A278-4841-9C27-E788B73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0AF0D-DA2E-44F6-9FBA-B7A7DFEE89D5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0E39F8-C65A-4512-ACFE-C44F1EDC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C65550-36E9-4F68-8C2D-E68A9DE0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470D-7EB3-4C2B-979C-70D15B9A0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B1B203ED-8840-4C48-957B-182B1F3EBFFD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D2F1E1-A689-48F4-B85C-8FA6EAF362A9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A82D13-5B15-488C-A7FD-D0F5BEE54915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DBAA32CE-6EE9-41C2-B0A2-91E676CB90A7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0D17596C-D801-454E-8F46-38EDBFF029B1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59562ED-C529-4E7A-A9EE-FC9ED9B955CB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62F451D1-3208-42D1-B7FC-9852D026B5B4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BEC0EE7-148F-4A31-9B13-D4E272A7E9B4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B5C8801B-8379-4D53-A9F0-21E7B152C3E8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271A17D-000F-4B31-9668-49856F81BDA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045C9CD-F339-4F88-A1E1-C36A7CCE1C60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C89A628-6725-411F-BD2B-AA4224E3E6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AAEE4D6-3A3E-48F0-BA6E-5A14331421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0B2-7681-4C6A-AB69-4C732D0F4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70FEEB-F3A2-495B-BE05-E0C00C62E5E1}" type="datetimeFigureOut">
              <a:rPr lang="en-US"/>
              <a:pPr>
                <a:defRPr/>
              </a:pPr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6076-6B5F-4444-96EC-5565E4B5B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6E6C7-68EB-47B8-97CA-6E4AA9B53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1875CC0-1188-4F8C-AF73-34A206B1D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23" r:id="rId11"/>
    <p:sldLayoutId id="2147483718" r:id="rId12"/>
    <p:sldLayoutId id="2147483724" r:id="rId13"/>
    <p:sldLayoutId id="2147483719" r:id="rId14"/>
    <p:sldLayoutId id="2147483720" r:id="rId15"/>
    <p:sldLayoutId id="214748372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facebook.com/CARCOp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309C6-7E95-464B-813D-DB0069AC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04453" y="1191082"/>
            <a:ext cx="4275218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0BBCD53-0E6C-4A2B-B493-BCDDE3056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613" y="679018"/>
            <a:ext cx="5602288" cy="151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s-PR" altLang="en-US" sz="110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Bradley Hand ITC" panose="03070402050302030203" pitchFamily="66" charset="0"/>
              </a:rPr>
              <a:t>Porque...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ACF89BA-F520-4460-AEAE-046D2DCB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49" y="2110830"/>
            <a:ext cx="7235190" cy="30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dirty="0">
                <a:latin typeface="Berlin Sans FB" panose="020E0602020502020306" pitchFamily="34" charset="0"/>
              </a:rPr>
              <a:t>2ndo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Encuentro Arquidiocesano</a:t>
            </a:r>
            <a:r>
              <a:rPr lang="en-US" altLang="en-US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de Corresponsabilidad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Comit&amp;eacute; Arquidiocesano de Corresponsabilidad (CARCOpr)">
            <a:extLst>
              <a:ext uri="{FF2B5EF4-FFF2-40B4-BE49-F238E27FC236}">
                <a16:creationId xmlns:a16="http://schemas.microsoft.com/office/drawing/2014/main" id="{D97D7FEB-4F35-4135-B186-247A2B3F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5" y="5393385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9" name="AutoShape 5">
            <a:extLst>
              <a:ext uri="{FF2B5EF4-FFF2-40B4-BE49-F238E27FC236}">
                <a16:creationId xmlns:a16="http://schemas.microsoft.com/office/drawing/2014/main" id="{37482F0F-6D57-418D-99A6-E9AF816E65E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674" y="5967972"/>
            <a:ext cx="1684261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30" name="Picture 6" descr="escudo-arq">
            <a:extLst>
              <a:ext uri="{FF2B5EF4-FFF2-40B4-BE49-F238E27FC236}">
                <a16:creationId xmlns:a16="http://schemas.microsoft.com/office/drawing/2014/main" id="{24756BD8-FFC8-49E4-B134-76400084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5" y="5393385"/>
            <a:ext cx="7429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E1B2D02B-38E1-4730-AC97-D9C98A025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005" y="5927230"/>
            <a:ext cx="10191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Arquidiócesis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San Juan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FD9F6D6-CD63-45F2-B2CD-5ED12E19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537" y="4675345"/>
            <a:ext cx="6444440" cy="63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R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12 de octubre de 2019</a:t>
            </a:r>
            <a: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/ Parroquia San Jos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é</a:t>
            </a:r>
            <a:b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PR-2 </a:t>
            </a:r>
            <a:r>
              <a:rPr lang="es-PR" alt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Villa Caparra</a:t>
            </a:r>
            <a:r>
              <a:rPr kumimoji="0" lang="es-PR" altLang="en-US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PR" alt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Guaynabo</a:t>
            </a:r>
            <a:r>
              <a:rPr kumimoji="0" lang="es-PR" altLang="en-US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PR 00966</a:t>
            </a:r>
            <a: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ES" sz="3600" b="1" i="1" dirty="0"/>
              <a:t>¿Qué nos queda por hacer?</a:t>
            </a:r>
          </a:p>
          <a:p>
            <a:r>
              <a:rPr lang="es-ES" sz="2800" dirty="0"/>
              <a:t>↑ Número de servidores </a:t>
            </a:r>
            <a:r>
              <a:rPr lang="es-ES" sz="2800" b="1" dirty="0"/>
              <a:t>(preocupa cambio generacional)</a:t>
            </a:r>
            <a:r>
              <a:rPr lang="es-ES" sz="2800" dirty="0"/>
              <a:t>.</a:t>
            </a:r>
          </a:p>
          <a:p>
            <a:r>
              <a:rPr lang="es-ES" sz="2800" dirty="0"/>
              <a:t>Incentivar actitud de acogida en cada feligrés.</a:t>
            </a:r>
          </a:p>
          <a:p>
            <a:r>
              <a:rPr lang="es-ES" sz="2800" dirty="0"/>
              <a:t>↑ Discernimiento para explorar y entregar TTT</a:t>
            </a:r>
          </a:p>
          <a:p>
            <a:r>
              <a:rPr lang="es-ES" sz="2800" dirty="0"/>
              <a:t>…asumir </a:t>
            </a:r>
            <a:r>
              <a:rPr lang="es-ES" sz="2800" i="1" u="sng" dirty="0"/>
              <a:t>compromiso bautismal</a:t>
            </a:r>
            <a:r>
              <a:rPr lang="es-ES" sz="2800" dirty="0"/>
              <a:t>, a través de oración y formación.</a:t>
            </a:r>
          </a:p>
          <a:p>
            <a:r>
              <a:rPr lang="es-ES" sz="2800" dirty="0"/>
              <a:t>Actualizar el plan estratégico </a:t>
            </a:r>
            <a:r>
              <a:rPr lang="es-ES" sz="2800" b="1" u="sng" dirty="0"/>
              <a:t>periódicamente</a:t>
            </a:r>
            <a:r>
              <a:rPr lang="es-ES" sz="2800" dirty="0"/>
              <a:t>.</a:t>
            </a:r>
          </a:p>
          <a:p>
            <a:r>
              <a:rPr lang="es-ES" sz="2800" dirty="0"/>
              <a:t>Involucración de la Academia.</a:t>
            </a:r>
          </a:p>
        </p:txBody>
      </p:sp>
    </p:spTree>
    <p:extLst>
      <p:ext uri="{BB962C8B-B14F-4D97-AF65-F5344CB8AC3E}">
        <p14:creationId xmlns:p14="http://schemas.microsoft.com/office/powerpoint/2010/main" val="34406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5299F-976F-4FF8-8A51-1C7628DE6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47127" y="1191082"/>
            <a:ext cx="4232543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F9778B76-55E2-4269-9268-9B825886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679450"/>
            <a:ext cx="5602287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Aft>
                <a:spcPts val="100"/>
              </a:spcAft>
            </a:pPr>
            <a:r>
              <a:rPr lang="es-PR" altLang="en-US" sz="11000" b="1">
                <a:solidFill>
                  <a:srgbClr val="806000"/>
                </a:solidFill>
                <a:latin typeface="Bradley Hand ITC" panose="03070402050302030203" pitchFamily="66" charset="0"/>
              </a:rPr>
              <a:t>Porque...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FEC95F43-49A5-4ACC-BCFA-D535EEB3A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184650"/>
            <a:ext cx="723423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/>
            <a:r>
              <a:rPr lang="en-US" altLang="en-US" sz="2000" dirty="0">
                <a:solidFill>
                  <a:srgbClr val="000000"/>
                </a:solidFill>
                <a:latin typeface="Berlin Sans FB" panose="020E0602020502020306" pitchFamily="34" charset="0"/>
              </a:rPr>
              <a:t>2ndo Encuentro Arquidiocesano de Corresponsabilidad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8197" name="Picture 4" descr="Comit&amp;eacute; Arquidiocesano de Corresponsabilidad (CARCOpr)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C7D27-D140-4CBC-9F03-3C5158D4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265738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AutoShape 5">
            <a:extLst>
              <a:ext uri="{FF2B5EF4-FFF2-40B4-BE49-F238E27FC236}">
                <a16:creationId xmlns:a16="http://schemas.microsoft.com/office/drawing/2014/main" id="{A79B98B4-D6AE-467A-8A00-9B4B4BDFB7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275" y="5840413"/>
            <a:ext cx="1684338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8199" name="Picture 6" descr="escudo-arq">
            <a:extLst>
              <a:ext uri="{FF2B5EF4-FFF2-40B4-BE49-F238E27FC236}">
                <a16:creationId xmlns:a16="http://schemas.microsoft.com/office/drawing/2014/main" id="{3AC67318-67F0-4FF3-A1AD-0BD37C7D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265738"/>
            <a:ext cx="7429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73990242-3248-415A-A5B2-BA8BAE73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5800725"/>
            <a:ext cx="1000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Arquidiócesis </a:t>
            </a:r>
          </a:p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de San Juan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BDC117C0-CE92-4F4A-81F0-57261BF7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4548188"/>
            <a:ext cx="57134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s-PR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12 de octubre de 2019 / Parroquia San Jos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é</a:t>
            </a:r>
            <a:b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PR-2, Villa Caparra, Guaynabo, PR 00966</a:t>
            </a:r>
            <a: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8202" name="TextBox 1">
            <a:extLst>
              <a:ext uri="{FF2B5EF4-FFF2-40B4-BE49-F238E27FC236}">
                <a16:creationId xmlns:a16="http://schemas.microsoft.com/office/drawing/2014/main" id="{4092B11B-B5BF-49FB-B895-6C2717A5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88" y="2311987"/>
            <a:ext cx="1130157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sz="4800" b="1" dirty="0">
                <a:solidFill>
                  <a:schemeClr val="accent3">
                    <a:lumMod val="75000"/>
                  </a:schemeClr>
                </a:solidFill>
              </a:rPr>
              <a:t>Déjame contarte… </a:t>
            </a:r>
          </a:p>
          <a:p>
            <a:r>
              <a:rPr lang="es-PR" altLang="en-US" sz="3600" b="1" i="1" dirty="0">
                <a:latin typeface="Lucida Sans" panose="020B0602030504020204" pitchFamily="34" charset="0"/>
              </a:rPr>
              <a:t>Parroquia María Madre</a:t>
            </a:r>
          </a:p>
          <a:p>
            <a:r>
              <a:rPr lang="es-PR" altLang="en-US" sz="3600" b="1" i="1" dirty="0">
                <a:latin typeface="Lucida Sans" panose="020B0602030504020204" pitchFamily="34" charset="0"/>
              </a:rPr>
              <a:t>de la Misericordia </a:t>
            </a:r>
            <a:r>
              <a:rPr lang="en-US" altLang="en-US" b="1" dirty="0"/>
              <a:t>Guaynabo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F25FF-2C39-496E-8E96-B861A923B1A4}"/>
              </a:ext>
            </a:extLst>
          </p:cNvPr>
          <p:cNvSpPr/>
          <p:nvPr/>
        </p:nvSpPr>
        <p:spPr>
          <a:xfrm>
            <a:off x="814948" y="4788420"/>
            <a:ext cx="3625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s-PR" sz="3200" b="1" i="1" dirty="0">
                <a:latin typeface="Lucida Sans" panose="020B0602030504020204" pitchFamily="34" charset="0"/>
              </a:rPr>
              <a:t>Virgen M. Rivera Col</a:t>
            </a:r>
            <a:r>
              <a:rPr lang="en-US" sz="3200" b="1" i="1" dirty="0" err="1">
                <a:latin typeface="Lucida Sans" panose="020B0602030504020204" pitchFamily="34" charset="0"/>
              </a:rPr>
              <a:t>ón</a:t>
            </a:r>
            <a:r>
              <a:rPr lang="en-US" sz="3200" b="1" i="1" dirty="0">
                <a:latin typeface="Lucida Sans" panose="020B0602030504020204" pitchFamily="34" charset="0"/>
              </a:rPr>
              <a:t> OP</a:t>
            </a:r>
            <a:endParaRPr lang="es-PR" sz="3200" b="1" i="1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15527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Misericordia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800474"/>
            <a:ext cx="10981267" cy="4292600"/>
          </a:xfrm>
        </p:spPr>
        <p:txBody>
          <a:bodyPr anchor="t"/>
          <a:lstStyle/>
          <a:p>
            <a:pPr marL="0" indent="0">
              <a:buNone/>
            </a:pPr>
            <a:r>
              <a:rPr lang="es-PR" sz="3200" b="1" i="1" dirty="0"/>
              <a:t>A nueve años de trabajo: </a:t>
            </a:r>
          </a:p>
          <a:p>
            <a:pPr>
              <a:spcBef>
                <a:spcPts val="600"/>
              </a:spcBef>
            </a:pPr>
            <a:r>
              <a:rPr lang="es-ES" sz="2400" dirty="0"/>
              <a:t>Espiritualidad y vida de fe renovada</a:t>
            </a:r>
            <a:endParaRPr lang="es-PR" sz="2400" dirty="0"/>
          </a:p>
          <a:p>
            <a:pPr>
              <a:spcBef>
                <a:spcPts val="600"/>
              </a:spcBef>
            </a:pPr>
            <a:r>
              <a:rPr lang="es-PR" sz="2400" dirty="0"/>
              <a:t>Crecimiento en:</a:t>
            </a:r>
          </a:p>
          <a:p>
            <a:pPr lvl="1">
              <a:spcBef>
                <a:spcPts val="600"/>
              </a:spcBef>
            </a:pPr>
            <a:r>
              <a:rPr lang="es-PR" sz="2200" dirty="0"/>
              <a:t>ministerios (10 a 26)</a:t>
            </a:r>
          </a:p>
          <a:p>
            <a:pPr lvl="2">
              <a:spcBef>
                <a:spcPts val="600"/>
              </a:spcBef>
            </a:pPr>
            <a:r>
              <a:rPr lang="es-PR" sz="2000" dirty="0"/>
              <a:t>EESA, Cáritas, Familia, Adultos Jóvenes, Matrimonios Jóvenes y otros</a:t>
            </a:r>
          </a:p>
          <a:p>
            <a:pPr lvl="1">
              <a:spcBef>
                <a:spcPts val="600"/>
              </a:spcBef>
            </a:pPr>
            <a:r>
              <a:rPr lang="es-PR" sz="2400" dirty="0"/>
              <a:t>Eventos sociales y comunitarios</a:t>
            </a:r>
          </a:p>
          <a:p>
            <a:pPr>
              <a:spcBef>
                <a:spcPts val="600"/>
              </a:spcBef>
            </a:pPr>
            <a:r>
              <a:rPr lang="es-PR" sz="2400" dirty="0"/>
              <a:t>Ayuda a las comunidades</a:t>
            </a:r>
          </a:p>
          <a:p>
            <a:pPr>
              <a:spcBef>
                <a:spcPts val="600"/>
              </a:spcBef>
            </a:pPr>
            <a:r>
              <a:rPr lang="es-PR" sz="2400" dirty="0"/>
              <a:t>Ofrenda electrónica, ofertorio fortalecido y finanzas en balance</a:t>
            </a:r>
          </a:p>
          <a:p>
            <a:pPr>
              <a:spcBef>
                <a:spcPts val="600"/>
              </a:spcBef>
            </a:pPr>
            <a:r>
              <a:rPr lang="es-PR" sz="2400" dirty="0">
                <a:solidFill>
                  <a:prstClr val="black"/>
                </a:solidFill>
              </a:rPr>
              <a:t>Expansión a la planta física/Proyecto CRECE</a:t>
            </a:r>
            <a:endParaRPr lang="es-PR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699369-9EE6-4A07-9E67-1D1EE8DA9D1C}"/>
              </a:ext>
            </a:extLst>
          </p:cNvPr>
          <p:cNvGrpSpPr/>
          <p:nvPr/>
        </p:nvGrpSpPr>
        <p:grpSpPr>
          <a:xfrm>
            <a:off x="18532" y="4740182"/>
            <a:ext cx="12173468" cy="2042077"/>
            <a:chOff x="418582" y="-1353902"/>
            <a:chExt cx="11367568" cy="18656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500711-15B9-4582-B449-A5A2DDDBB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9646" y="-1353902"/>
              <a:ext cx="2240596" cy="18656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DDE61D-3E53-4B66-A333-E0A872FF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582" y="-1353902"/>
              <a:ext cx="2321355" cy="18656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CEC78B-B9F6-4F7D-8387-A009CD7D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9951" y="-1353902"/>
              <a:ext cx="2624782" cy="18656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D361BA-84FA-49A6-B6CB-59670A1CE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4442" y="-1353902"/>
              <a:ext cx="1388434" cy="18656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90AD5B-15BF-43D9-B3B4-D085A5E8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2585" y="-1353902"/>
              <a:ext cx="2553565" cy="18656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F53C8EB-6571-4095-8978-B08317741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901" y="448986"/>
            <a:ext cx="3259522" cy="2166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4E1F2-7577-4F22-BB8E-D5D14FD83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901" y="2541867"/>
            <a:ext cx="3173076" cy="20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54E19-4AA4-479A-8693-0A3F564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683" y="1683943"/>
            <a:ext cx="707004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E9BE-DA69-4B4D-BFC8-077F0349D82E}"/>
              </a:ext>
            </a:extLst>
          </p:cNvPr>
          <p:cNvSpPr txBox="1"/>
          <p:nvPr/>
        </p:nvSpPr>
        <p:spPr>
          <a:xfrm>
            <a:off x="2410388" y="1163005"/>
            <a:ext cx="9781611" cy="461665"/>
          </a:xfrm>
          <a:prstGeom prst="rect">
            <a:avLst/>
          </a:prstGeom>
          <a:solidFill>
            <a:srgbClr val="44707C"/>
          </a:solidFill>
        </p:spPr>
        <p:txBody>
          <a:bodyPr wrap="square" rtlCol="0">
            <a:spAutoFit/>
          </a:bodyPr>
          <a:lstStyle/>
          <a:p>
            <a:r>
              <a:rPr lang="es-PR" sz="2400" dirty="0">
                <a:solidFill>
                  <a:schemeClr val="bg1"/>
                </a:solidFill>
              </a:rPr>
              <a:t>Los frutos de la obra de Dios son grandes en MMM…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2CF8E3-8A7D-40AB-9A4E-0378F2A87F2A}"/>
              </a:ext>
            </a:extLst>
          </p:cNvPr>
          <p:cNvGrpSpPr/>
          <p:nvPr/>
        </p:nvGrpSpPr>
        <p:grpSpPr>
          <a:xfrm>
            <a:off x="2410388" y="1762522"/>
            <a:ext cx="2520937" cy="4686442"/>
            <a:chOff x="2355862" y="1762521"/>
            <a:chExt cx="2520937" cy="46864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553632-24C1-4529-A358-CED02D85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35706" y="3507870"/>
              <a:ext cx="3361249" cy="2520937"/>
            </a:xfrm>
            <a:prstGeom prst="rect">
              <a:avLst/>
            </a:prstGeom>
          </p:spPr>
        </p:pic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5DCAD622-312D-4254-846C-8CB0E772F7C0}"/>
                </a:ext>
              </a:extLst>
            </p:cNvPr>
            <p:cNvSpPr/>
            <p:nvPr/>
          </p:nvSpPr>
          <p:spPr>
            <a:xfrm>
              <a:off x="2355862" y="1762521"/>
              <a:ext cx="2520937" cy="1325193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dirty="0"/>
                <a:t>Sangrías</a:t>
              </a:r>
            </a:p>
            <a:p>
              <a:pPr algn="r"/>
              <a:r>
                <a:rPr lang="es-PR" dirty="0"/>
                <a:t> 125 pintas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48344E-C478-4B4A-8BF4-481729D38FB8}"/>
              </a:ext>
            </a:extLst>
          </p:cNvPr>
          <p:cNvGrpSpPr/>
          <p:nvPr/>
        </p:nvGrpSpPr>
        <p:grpSpPr>
          <a:xfrm>
            <a:off x="5063386" y="1762522"/>
            <a:ext cx="3498276" cy="4713783"/>
            <a:chOff x="5036123" y="1762522"/>
            <a:chExt cx="3498276" cy="47137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963EFD-4E00-41F9-8815-37A07F4FE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3"/>
            <a:stretch/>
          </p:blipFill>
          <p:spPr>
            <a:xfrm>
              <a:off x="5036123" y="4040271"/>
              <a:ext cx="3498276" cy="2436034"/>
            </a:xfrm>
            <a:prstGeom prst="rect">
              <a:avLst/>
            </a:prstGeom>
          </p:spPr>
        </p:pic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4AA0881A-8C29-4A7E-ACA1-F0F56FFF6FBD}"/>
                </a:ext>
              </a:extLst>
            </p:cNvPr>
            <p:cNvSpPr/>
            <p:nvPr/>
          </p:nvSpPr>
          <p:spPr>
            <a:xfrm>
              <a:off x="5036123" y="1762522"/>
              <a:ext cx="3498276" cy="2277750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dirty="0"/>
                <a:t>Casa Regia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dirty="0"/>
                <a:t>Casa Linda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dirty="0"/>
                <a:t>Casa De Campo </a:t>
              </a:r>
            </a:p>
            <a:p>
              <a:pPr algn="r"/>
              <a:r>
                <a:rPr lang="es-PR" sz="2000" dirty="0"/>
                <a:t>Hogares visitados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0C6B1C-6A25-418B-8216-9E971B1A0CE7}"/>
              </a:ext>
            </a:extLst>
          </p:cNvPr>
          <p:cNvGrpSpPr/>
          <p:nvPr/>
        </p:nvGrpSpPr>
        <p:grpSpPr>
          <a:xfrm>
            <a:off x="8693723" y="1762522"/>
            <a:ext cx="3498277" cy="4710698"/>
            <a:chOff x="8693723" y="1762522"/>
            <a:chExt cx="3498277" cy="471069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C9897A-8EAB-4861-AAA2-FDB38AC14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3"/>
            <a:stretch>
              <a:fillRect/>
            </a:stretch>
          </p:blipFill>
          <p:spPr>
            <a:xfrm>
              <a:off x="8693723" y="4224890"/>
              <a:ext cx="3498276" cy="2248330"/>
            </a:xfrm>
            <a:prstGeom prst="rect">
              <a:avLst/>
            </a:prstGeom>
          </p:spPr>
        </p:pic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2F5DE2D8-686B-4679-B716-0555F8678608}"/>
                </a:ext>
              </a:extLst>
            </p:cNvPr>
            <p:cNvSpPr/>
            <p:nvPr/>
          </p:nvSpPr>
          <p:spPr>
            <a:xfrm>
              <a:off x="8693724" y="1762522"/>
              <a:ext cx="3498276" cy="2462368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dirty="0"/>
                <a:t>Hospital del Niño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dirty="0"/>
                <a:t>Casa Protegida Julia de Burgos </a:t>
              </a:r>
              <a:endParaRPr lang="es-PR" sz="2000" dirty="0"/>
            </a:p>
            <a:p>
              <a:pPr algn="r"/>
              <a:r>
                <a:rPr lang="es-PR" sz="2000" dirty="0"/>
                <a:t>Hospitales y albergues visitados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79A0A0C-6609-4D66-8FC0-D444C3E0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15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Misericordia</a:t>
            </a:r>
          </a:p>
        </p:txBody>
      </p:sp>
    </p:spTree>
    <p:extLst>
      <p:ext uri="{BB962C8B-B14F-4D97-AF65-F5344CB8AC3E}">
        <p14:creationId xmlns:p14="http://schemas.microsoft.com/office/powerpoint/2010/main" val="20292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772"/>
    </mc:Choice>
    <mc:Fallback xmlns="">
      <p:transition advClick="0" advTm="1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54E19-4AA4-479A-8693-0A3F564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683" y="1683943"/>
            <a:ext cx="707004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E9BE-DA69-4B4D-BFC8-077F0349D82E}"/>
              </a:ext>
            </a:extLst>
          </p:cNvPr>
          <p:cNvSpPr txBox="1"/>
          <p:nvPr/>
        </p:nvSpPr>
        <p:spPr>
          <a:xfrm>
            <a:off x="2410388" y="1163005"/>
            <a:ext cx="9781611" cy="461665"/>
          </a:xfrm>
          <a:prstGeom prst="rect">
            <a:avLst/>
          </a:prstGeom>
          <a:solidFill>
            <a:srgbClr val="44707C"/>
          </a:solidFill>
        </p:spPr>
        <p:txBody>
          <a:bodyPr wrap="square" rtlCol="0">
            <a:spAutoFit/>
          </a:bodyPr>
          <a:lstStyle/>
          <a:p>
            <a:r>
              <a:rPr lang="es-PR" sz="2400" dirty="0">
                <a:solidFill>
                  <a:schemeClr val="bg1"/>
                </a:solidFill>
              </a:rPr>
              <a:t>Los frutos de la obra de Dios son grandes en MMM…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56470-6E88-4358-B830-6C0A7F7294DD}"/>
              </a:ext>
            </a:extLst>
          </p:cNvPr>
          <p:cNvSpPr/>
          <p:nvPr/>
        </p:nvSpPr>
        <p:spPr>
          <a:xfrm>
            <a:off x="5200984" y="5971181"/>
            <a:ext cx="6991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R" sz="2400" dirty="0">
                <a:solidFill>
                  <a:srgbClr val="44707C"/>
                </a:solidFill>
              </a:rPr>
              <a:t>…especialmente con la comunidad de Los Filtros</a:t>
            </a:r>
            <a:r>
              <a:rPr lang="en-US" sz="2400" dirty="0">
                <a:solidFill>
                  <a:srgbClr val="44707C"/>
                </a:solidFill>
              </a:rPr>
              <a:t>.</a:t>
            </a:r>
            <a:endParaRPr lang="es-PR" sz="2400" dirty="0">
              <a:solidFill>
                <a:srgbClr val="44707C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9C4E8-768A-4C90-9585-1C14E591F954}"/>
              </a:ext>
            </a:extLst>
          </p:cNvPr>
          <p:cNvGrpSpPr/>
          <p:nvPr/>
        </p:nvGrpSpPr>
        <p:grpSpPr>
          <a:xfrm>
            <a:off x="10230888" y="1665920"/>
            <a:ext cx="1959163" cy="3987200"/>
            <a:chOff x="2410388" y="1707795"/>
            <a:chExt cx="1959163" cy="3987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28E1AC-C0C2-48CB-9F05-FA95B2F74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9" t="-8645" r="6994" b="9036"/>
            <a:stretch/>
          </p:blipFill>
          <p:spPr>
            <a:xfrm>
              <a:off x="2410388" y="3795110"/>
              <a:ext cx="1959163" cy="1899885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3F5B22B8-1131-425E-969F-53E4FCDB6F42}"/>
                </a:ext>
              </a:extLst>
            </p:cNvPr>
            <p:cNvSpPr/>
            <p:nvPr/>
          </p:nvSpPr>
          <p:spPr>
            <a:xfrm>
              <a:off x="2410388" y="1707795"/>
              <a:ext cx="1959163" cy="2244705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dirty="0"/>
                <a:t>Recuperación </a:t>
              </a:r>
            </a:p>
            <a:p>
              <a:pPr algn="r"/>
              <a:r>
                <a:rPr lang="es-PR" dirty="0"/>
                <a:t>24 familias luego de Maria</a:t>
              </a:r>
            </a:p>
            <a:p>
              <a:pPr algn="r">
                <a:buFont typeface="Arial" panose="020B0604020202020204" pitchFamily="34" charset="0"/>
                <a:buChar char="•"/>
              </a:pPr>
              <a:r>
                <a:rPr lang="es-PR" sz="1400" dirty="0"/>
                <a:t>3,837 </a:t>
              </a:r>
              <a:r>
                <a:rPr lang="es-PR" sz="1400" dirty="0" err="1"/>
                <a:t>bft</a:t>
              </a:r>
              <a:r>
                <a:rPr lang="es-PR" sz="1400" dirty="0"/>
                <a:t>/madera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sz="1400" dirty="0"/>
                <a:t>480 </a:t>
              </a:r>
              <a:r>
                <a:rPr lang="es-PR" sz="1400" dirty="0" err="1"/>
                <a:t>ea</a:t>
              </a:r>
              <a:r>
                <a:rPr lang="es-PR" sz="1400" dirty="0"/>
                <a:t>./Techos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sz="1400" dirty="0"/>
                <a:t>240 cumbreras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PR" sz="1400" dirty="0"/>
                <a:t>240 lbs./clavos.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37FA43-400D-4236-8812-2D896295CD13}"/>
              </a:ext>
            </a:extLst>
          </p:cNvPr>
          <p:cNvGrpSpPr/>
          <p:nvPr/>
        </p:nvGrpSpPr>
        <p:grpSpPr>
          <a:xfrm>
            <a:off x="2410388" y="1676215"/>
            <a:ext cx="2839340" cy="3979716"/>
            <a:chOff x="4486756" y="1707795"/>
            <a:chExt cx="2839340" cy="39797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DDC8D3-866D-4839-8131-FCBF2BA44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587" t="29347" r="39554" b="51534"/>
            <a:stretch/>
          </p:blipFill>
          <p:spPr>
            <a:xfrm>
              <a:off x="4486756" y="3952500"/>
              <a:ext cx="2839340" cy="1735011"/>
            </a:xfrm>
            <a:prstGeom prst="rect">
              <a:avLst/>
            </a:prstGeom>
          </p:spPr>
        </p:pic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B8F3120F-929C-4CE4-8AC2-8A9DABE0F686}"/>
                </a:ext>
              </a:extLst>
            </p:cNvPr>
            <p:cNvSpPr/>
            <p:nvPr/>
          </p:nvSpPr>
          <p:spPr>
            <a:xfrm>
              <a:off x="4486756" y="1707795"/>
              <a:ext cx="2814437" cy="2244705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464 kits de </a:t>
              </a:r>
            </a:p>
            <a:p>
              <a:pPr algn="r"/>
              <a:r>
                <a:rPr lang="en-US" dirty="0"/>
                <a:t>Back to School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7DBAA0-597C-4EEF-8090-6039CCC1339F}"/>
              </a:ext>
            </a:extLst>
          </p:cNvPr>
          <p:cNvGrpSpPr/>
          <p:nvPr/>
        </p:nvGrpSpPr>
        <p:grpSpPr>
          <a:xfrm>
            <a:off x="5342030" y="1676215"/>
            <a:ext cx="1969737" cy="3987200"/>
            <a:chOff x="7418398" y="1707795"/>
            <a:chExt cx="1969737" cy="3987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1DEB19-DB38-4B47-BD3A-653C9D5F0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19"/>
            <a:stretch/>
          </p:blipFill>
          <p:spPr>
            <a:xfrm>
              <a:off x="7418398" y="3952500"/>
              <a:ext cx="1969736" cy="1742495"/>
            </a:xfrm>
            <a:prstGeom prst="rect">
              <a:avLst/>
            </a:prstGeom>
          </p:spPr>
        </p:pic>
        <p:sp>
          <p:nvSpPr>
            <p:cNvPr id="25" name="Flowchart: Process 24">
              <a:extLst>
                <a:ext uri="{FF2B5EF4-FFF2-40B4-BE49-F238E27FC236}">
                  <a16:creationId xmlns:a16="http://schemas.microsoft.com/office/drawing/2014/main" id="{40A4D3FF-3F3F-48E5-91D2-94B6EED7E378}"/>
                </a:ext>
              </a:extLst>
            </p:cNvPr>
            <p:cNvSpPr/>
            <p:nvPr/>
          </p:nvSpPr>
          <p:spPr>
            <a:xfrm>
              <a:off x="7418399" y="1707795"/>
              <a:ext cx="1969736" cy="2244705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dirty="0"/>
                <a:t>770 comidas de Acción de Gracias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2438E-C448-47FF-BCEC-AECFF73BDA16}"/>
              </a:ext>
            </a:extLst>
          </p:cNvPr>
          <p:cNvGrpSpPr/>
          <p:nvPr/>
        </p:nvGrpSpPr>
        <p:grpSpPr>
          <a:xfrm>
            <a:off x="7404068" y="1676215"/>
            <a:ext cx="2734519" cy="3976905"/>
            <a:chOff x="9480436" y="1707795"/>
            <a:chExt cx="2734519" cy="3976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7975A5-B6D8-4F68-A9BA-93B93FBEB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8" t="22117"/>
            <a:stretch>
              <a:fillRect/>
            </a:stretch>
          </p:blipFill>
          <p:spPr>
            <a:xfrm>
              <a:off x="9480436" y="3639335"/>
              <a:ext cx="2711563" cy="2045365"/>
            </a:xfrm>
            <a:prstGeom prst="rect">
              <a:avLst/>
            </a:prstGeom>
          </p:spPr>
        </p:pic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5E6281DC-CE6B-4C4C-BD9E-E355F47C8255}"/>
                </a:ext>
              </a:extLst>
            </p:cNvPr>
            <p:cNvSpPr/>
            <p:nvPr/>
          </p:nvSpPr>
          <p:spPr>
            <a:xfrm>
              <a:off x="9480436" y="1707795"/>
              <a:ext cx="2734519" cy="1951881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dirty="0"/>
                <a:t>511 regalos para chicos en Epifanía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3E7467FC-B9AE-4537-9939-2081C193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15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Misericordia</a:t>
            </a:r>
          </a:p>
        </p:txBody>
      </p:sp>
    </p:spTree>
    <p:extLst>
      <p:ext uri="{BB962C8B-B14F-4D97-AF65-F5344CB8AC3E}">
        <p14:creationId xmlns:p14="http://schemas.microsoft.com/office/powerpoint/2010/main" val="25245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54E19-4AA4-479A-8693-0A3F564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683" y="1683943"/>
            <a:ext cx="707004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E9BE-DA69-4B4D-BFC8-077F0349D82E}"/>
              </a:ext>
            </a:extLst>
          </p:cNvPr>
          <p:cNvSpPr txBox="1"/>
          <p:nvPr/>
        </p:nvSpPr>
        <p:spPr>
          <a:xfrm>
            <a:off x="2410388" y="1163005"/>
            <a:ext cx="9781611" cy="461665"/>
          </a:xfrm>
          <a:prstGeom prst="rect">
            <a:avLst/>
          </a:prstGeom>
          <a:solidFill>
            <a:srgbClr val="44707C"/>
          </a:solidFill>
        </p:spPr>
        <p:txBody>
          <a:bodyPr wrap="square" rtlCol="0">
            <a:spAutoFit/>
          </a:bodyPr>
          <a:lstStyle/>
          <a:p>
            <a:r>
              <a:rPr lang="es-PR" sz="2400" dirty="0">
                <a:solidFill>
                  <a:schemeClr val="bg1"/>
                </a:solidFill>
              </a:rPr>
              <a:t>Los frutos de la obra de Dios son grandes en MMM…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4BDC2C-4A6B-4605-8D7F-5F419842BABD}"/>
              </a:ext>
            </a:extLst>
          </p:cNvPr>
          <p:cNvGrpSpPr/>
          <p:nvPr/>
        </p:nvGrpSpPr>
        <p:grpSpPr>
          <a:xfrm>
            <a:off x="7937011" y="1707795"/>
            <a:ext cx="4254989" cy="4765935"/>
            <a:chOff x="7937011" y="1707795"/>
            <a:chExt cx="4254989" cy="4765935"/>
          </a:xfrm>
        </p:grpSpPr>
        <p:pic>
          <p:nvPicPr>
            <p:cNvPr id="10" name="Picture 9" descr="A group of people sitting on a bench&#10;&#10;Description automatically generated">
              <a:extLst>
                <a:ext uri="{FF2B5EF4-FFF2-40B4-BE49-F238E27FC236}">
                  <a16:creationId xmlns:a16="http://schemas.microsoft.com/office/drawing/2014/main" id="{36E5A6E5-63CA-42AD-B3F4-BE37CCE09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85"/>
            <a:stretch/>
          </p:blipFill>
          <p:spPr>
            <a:xfrm>
              <a:off x="7937011" y="3950302"/>
              <a:ext cx="4254989" cy="2523428"/>
            </a:xfrm>
            <a:prstGeom prst="rect">
              <a:avLst/>
            </a:prstGeom>
          </p:spPr>
        </p:pic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7682EA1F-EAE2-4B6F-885C-1B5E20377529}"/>
                </a:ext>
              </a:extLst>
            </p:cNvPr>
            <p:cNvSpPr/>
            <p:nvPr/>
          </p:nvSpPr>
          <p:spPr>
            <a:xfrm>
              <a:off x="7937011" y="1707795"/>
              <a:ext cx="4254988" cy="2242507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sz="2000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Pastoral familiar y matrimonial:</a:t>
              </a:r>
            </a:p>
            <a:p>
              <a:pPr algn="r"/>
              <a:r>
                <a:rPr lang="es-PR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De 2014 a 2018: </a:t>
              </a:r>
              <a:r>
                <a:rPr lang="es-PR" b="1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418</a:t>
              </a:r>
              <a:r>
                <a:rPr lang="es-PR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 Familias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62FEA-9E6F-4FB1-B955-AF02FBF6B8A5}"/>
              </a:ext>
            </a:extLst>
          </p:cNvPr>
          <p:cNvGrpSpPr/>
          <p:nvPr/>
        </p:nvGrpSpPr>
        <p:grpSpPr>
          <a:xfrm>
            <a:off x="2410388" y="1721965"/>
            <a:ext cx="5278886" cy="4751765"/>
            <a:chOff x="2410388" y="1721965"/>
            <a:chExt cx="5278886" cy="4751765"/>
          </a:xfrm>
        </p:grpSpPr>
        <p:pic>
          <p:nvPicPr>
            <p:cNvPr id="22" name="Content Placeholder 5">
              <a:extLst>
                <a:ext uri="{FF2B5EF4-FFF2-40B4-BE49-F238E27FC236}">
                  <a16:creationId xmlns:a16="http://schemas.microsoft.com/office/drawing/2014/main" id="{830CEF28-BEF7-4A11-9F5B-2F1896CF6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21"/>
            <a:stretch/>
          </p:blipFill>
          <p:spPr>
            <a:xfrm>
              <a:off x="2410389" y="3964472"/>
              <a:ext cx="5278885" cy="2509258"/>
            </a:xfrm>
            <a:prstGeom prst="rect">
              <a:avLst/>
            </a:prstGeom>
          </p:spPr>
        </p:pic>
        <p:sp>
          <p:nvSpPr>
            <p:cNvPr id="12" name="Flowchart: Process 11">
              <a:extLst>
                <a:ext uri="{FF2B5EF4-FFF2-40B4-BE49-F238E27FC236}">
                  <a16:creationId xmlns:a16="http://schemas.microsoft.com/office/drawing/2014/main" id="{1A150452-E6BD-43D1-A5E5-256E305BBDA8}"/>
                </a:ext>
              </a:extLst>
            </p:cNvPr>
            <p:cNvSpPr/>
            <p:nvPr/>
          </p:nvSpPr>
          <p:spPr>
            <a:xfrm>
              <a:off x="2410388" y="1721965"/>
              <a:ext cx="5278885" cy="2242507"/>
            </a:xfrm>
            <a:prstGeom prst="flowChartProcess">
              <a:avLst/>
            </a:prstGeom>
            <a:solidFill>
              <a:srgbClr val="4470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PR" sz="2000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Escuela de Evangelización San Andrés:</a:t>
              </a:r>
            </a:p>
            <a:p>
              <a:pPr algn="r"/>
              <a:r>
                <a:rPr lang="es-PR" sz="1600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De 2016 a 2018: </a:t>
              </a:r>
              <a:r>
                <a:rPr lang="es-PR" sz="1600" b="1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659</a:t>
              </a:r>
              <a:r>
                <a:rPr lang="es-PR" sz="1600" dirty="0">
                  <a:solidFill>
                    <a:schemeClr val="bg1"/>
                  </a:solidFill>
                  <a:highlight>
                    <a:srgbClr val="44707C"/>
                  </a:highlight>
                </a:rPr>
                <a:t> Participaciones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EA25079-102E-4F3D-916C-9F47C9F7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15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Misericordia</a:t>
            </a:r>
          </a:p>
        </p:txBody>
      </p:sp>
    </p:spTree>
    <p:extLst>
      <p:ext uri="{BB962C8B-B14F-4D97-AF65-F5344CB8AC3E}">
        <p14:creationId xmlns:p14="http://schemas.microsoft.com/office/powerpoint/2010/main" val="20407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169"/>
    </mc:Choice>
    <mc:Fallback xmlns="">
      <p:transition advClick="0" advTm="1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54E19-4AA4-479A-8693-0A3F564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683" y="1683943"/>
            <a:ext cx="70700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5149E-E01C-4037-9535-87F5D5B33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670" y="2490868"/>
            <a:ext cx="4504966" cy="28579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E9BE-DA69-4B4D-BFC8-077F0349D82E}"/>
              </a:ext>
            </a:extLst>
          </p:cNvPr>
          <p:cNvSpPr txBox="1"/>
          <p:nvPr/>
        </p:nvSpPr>
        <p:spPr>
          <a:xfrm>
            <a:off x="2410388" y="1163005"/>
            <a:ext cx="9781611" cy="461665"/>
          </a:xfrm>
          <a:prstGeom prst="rect">
            <a:avLst/>
          </a:prstGeom>
          <a:solidFill>
            <a:srgbClr val="44707C"/>
          </a:solidFill>
        </p:spPr>
        <p:txBody>
          <a:bodyPr wrap="square" rtlCol="0">
            <a:spAutoFit/>
          </a:bodyPr>
          <a:lstStyle/>
          <a:p>
            <a:r>
              <a:rPr lang="es-PR" sz="2400" dirty="0">
                <a:solidFill>
                  <a:schemeClr val="bg1"/>
                </a:solidFill>
              </a:rPr>
              <a:t>El efecto domino y el futuro…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A9B71-0EDC-412F-82EC-37DB12A98E42}"/>
              </a:ext>
            </a:extLst>
          </p:cNvPr>
          <p:cNvSpPr txBox="1"/>
          <p:nvPr/>
        </p:nvSpPr>
        <p:spPr>
          <a:xfrm>
            <a:off x="609035" y="4767864"/>
            <a:ext cx="54513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11500" dirty="0">
                <a:solidFill>
                  <a:schemeClr val="bg1"/>
                </a:solidFill>
                <a:latin typeface="Berlin Sans FB Demi" panose="020E0802020502020306" pitchFamily="34" charset="0"/>
              </a:rPr>
              <a:t>45,000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5203D-ACF2-4C1D-91FF-86B5E0986596}"/>
              </a:ext>
            </a:extLst>
          </p:cNvPr>
          <p:cNvSpPr txBox="1"/>
          <p:nvPr/>
        </p:nvSpPr>
        <p:spPr>
          <a:xfrm>
            <a:off x="6386277" y="1683943"/>
            <a:ext cx="559107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sz="2000" b="1" dirty="0"/>
              <a:t>Personas afectadas </a:t>
            </a:r>
            <a:r>
              <a:rPr lang="es-PR" sz="2000" dirty="0"/>
              <a:t>por el trabajo y el compromiso de los ministerios, comités y otros grupos.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sz="2000" b="1" dirty="0"/>
              <a:t>Hacia el futuro: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sz="2000" b="1" dirty="0"/>
              <a:t>Retos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Solidificar la vida corresponsable para sobrellevar cualquier cambio en párroco.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Generar sucesión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sz="2000" b="1" dirty="0"/>
              <a:t>Oportunidades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El interés del párroco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El vínculo con CARCO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sz="2000" b="1" dirty="0"/>
              <a:t>Lecciones aprendidas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El cambio es lento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Hay que perseverar…con mucha oración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PR" dirty="0"/>
              <a:t>Se debe tener buena estructura administrativa en todo aspecto</a:t>
            </a:r>
            <a:endParaRPr lang="es-PR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F1B542-BC7E-4CA0-B71E-F38A4821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615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Misericordia</a:t>
            </a:r>
          </a:p>
        </p:txBody>
      </p:sp>
    </p:spTree>
    <p:extLst>
      <p:ext uri="{BB962C8B-B14F-4D97-AF65-F5344CB8AC3E}">
        <p14:creationId xmlns:p14="http://schemas.microsoft.com/office/powerpoint/2010/main" val="9300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569"/>
    </mc:Choice>
    <mc:Fallback xmlns="">
      <p:transition advClick="0" advTm="1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5299F-976F-4FF8-8A51-1C7628DE6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47127" y="1191082"/>
            <a:ext cx="4232543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F9778B76-55E2-4269-9268-9B825886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679450"/>
            <a:ext cx="5602287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Aft>
                <a:spcPts val="100"/>
              </a:spcAft>
            </a:pPr>
            <a:r>
              <a:rPr lang="es-PR" altLang="en-US" sz="11000" b="1">
                <a:solidFill>
                  <a:srgbClr val="806000"/>
                </a:solidFill>
                <a:latin typeface="Bradley Hand ITC" panose="03070402050302030203" pitchFamily="66" charset="0"/>
              </a:rPr>
              <a:t>Porque...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FEC95F43-49A5-4ACC-BCFA-D535EEB3A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184650"/>
            <a:ext cx="723423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/>
            <a:r>
              <a:rPr lang="en-US" altLang="en-US" sz="2000" dirty="0">
                <a:solidFill>
                  <a:srgbClr val="000000"/>
                </a:solidFill>
                <a:latin typeface="Berlin Sans FB" panose="020E0602020502020306" pitchFamily="34" charset="0"/>
              </a:rPr>
              <a:t>2ndo Encuentro Arquidiocesano de Corresponsabilidad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8197" name="Picture 4" descr="Comit&amp;eacute; Arquidiocesano de Corresponsabilidad (CARCOpr)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C7D27-D140-4CBC-9F03-3C5158D4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265738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AutoShape 5">
            <a:extLst>
              <a:ext uri="{FF2B5EF4-FFF2-40B4-BE49-F238E27FC236}">
                <a16:creationId xmlns:a16="http://schemas.microsoft.com/office/drawing/2014/main" id="{A79B98B4-D6AE-467A-8A00-9B4B4BDFB7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275" y="5840413"/>
            <a:ext cx="1684338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8199" name="Picture 6" descr="escudo-arq">
            <a:extLst>
              <a:ext uri="{FF2B5EF4-FFF2-40B4-BE49-F238E27FC236}">
                <a16:creationId xmlns:a16="http://schemas.microsoft.com/office/drawing/2014/main" id="{3AC67318-67F0-4FF3-A1AD-0BD37C7D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265738"/>
            <a:ext cx="7429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73990242-3248-415A-A5B2-BA8BAE73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5800725"/>
            <a:ext cx="1000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Arquidiócesis </a:t>
            </a:r>
          </a:p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de San Juan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BDC117C0-CE92-4F4A-81F0-57261BF7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4548188"/>
            <a:ext cx="57134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s-PR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12 de octubre de 2019 / Parroquia San Jos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é</a:t>
            </a:r>
            <a:b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PR-2, Villa Caparra, Guaynabo, PR 00966</a:t>
            </a:r>
            <a: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8202" name="TextBox 1">
            <a:extLst>
              <a:ext uri="{FF2B5EF4-FFF2-40B4-BE49-F238E27FC236}">
                <a16:creationId xmlns:a16="http://schemas.microsoft.com/office/drawing/2014/main" id="{4092B11B-B5BF-49FB-B895-6C2717A5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88" y="2281251"/>
            <a:ext cx="1130157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sz="4800" b="1" dirty="0">
                <a:solidFill>
                  <a:schemeClr val="accent3">
                    <a:lumMod val="75000"/>
                  </a:schemeClr>
                </a:solidFill>
              </a:rPr>
              <a:t>Déjame contarte… </a:t>
            </a:r>
          </a:p>
          <a:p>
            <a:r>
              <a:rPr lang="es-PR" altLang="en-US" sz="3600" b="1" i="1" dirty="0">
                <a:latin typeface="Lucida Sans" panose="020B0602030504020204" pitchFamily="34" charset="0"/>
              </a:rPr>
              <a:t>Parroquia María Madre</a:t>
            </a:r>
          </a:p>
          <a:p>
            <a:r>
              <a:rPr lang="es-PR" altLang="en-US" sz="3600" b="1" i="1" dirty="0">
                <a:latin typeface="Lucida Sans" panose="020B0602030504020204" pitchFamily="34" charset="0"/>
              </a:rPr>
              <a:t>de la Iglesia </a:t>
            </a:r>
            <a:r>
              <a:rPr lang="es-PR" altLang="en-US" b="1" dirty="0"/>
              <a:t>Río Piedras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0DDBF3-6A53-4143-9D25-8FB327A4A796}"/>
              </a:ext>
            </a:extLst>
          </p:cNvPr>
          <p:cNvSpPr/>
          <p:nvPr/>
        </p:nvSpPr>
        <p:spPr>
          <a:xfrm>
            <a:off x="976312" y="4880628"/>
            <a:ext cx="3625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s-PR" sz="3200" b="1" i="1" dirty="0">
                <a:latin typeface="Lucida Sans" panose="020B0602030504020204" pitchFamily="34" charset="0"/>
              </a:rPr>
              <a:t>Adalis Campoamor</a:t>
            </a:r>
          </a:p>
        </p:txBody>
      </p:sp>
    </p:spTree>
    <p:extLst>
      <p:ext uri="{BB962C8B-B14F-4D97-AF65-F5344CB8AC3E}">
        <p14:creationId xmlns:p14="http://schemas.microsoft.com/office/powerpoint/2010/main" val="17616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Iglesia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488643" cy="4871676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s-PR" sz="3200" b="1" i="1" dirty="0"/>
              <a:t>La Historia comienza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2018 por iniciativa de un párroco.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Se forma el equipo de Corresponsabilidad después del 1er Encuentro Arquidiocesano de  Corresponsabilidad.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3200" b="1" i="1" dirty="0"/>
              <a:t>Primer Pilar: Formación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Se convocó reunión con personal de CARCO, para organizarnos como equipo.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Talleres para la feligresía de la parroquia para aprender sobre la espiritualidad, sus bases bíblicas y sus elementos.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Se dieron los talleres en tres sesiones.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37790-6445-4A57-93B9-9D580459E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36000"/>
          <a:stretch>
            <a:fillRect/>
          </a:stretch>
        </p:blipFill>
        <p:spPr bwMode="auto">
          <a:xfrm>
            <a:off x="8127029" y="216215"/>
            <a:ext cx="42449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Iglesia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s-PR" sz="3200" b="1" i="1" dirty="0"/>
              <a:t>Segundo Pilar: </a:t>
            </a:r>
            <a:r>
              <a:rPr lang="es-PR" sz="3200" b="1" dirty="0"/>
              <a:t>Oración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Retiro de Adviento Diciembre 2018.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Retiro de Cuaresma Marzo 2019.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3200" b="1" i="1" dirty="0"/>
              <a:t>Tercer Pilar: </a:t>
            </a:r>
            <a:r>
              <a:rPr lang="es-ES" sz="3200" b="1" dirty="0"/>
              <a:t>Acogida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Desarrollo del Ministerio de Acogida.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Reclutamiento/Adiestramiento.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3200" b="1" i="1" dirty="0"/>
              <a:t>Cuarto Pilar: </a:t>
            </a:r>
            <a:r>
              <a:rPr lang="es-ES" sz="3200" b="1" dirty="0"/>
              <a:t>Servicio</a:t>
            </a:r>
          </a:p>
          <a:p>
            <a:pPr>
              <a:spcBef>
                <a:spcPts val="0"/>
              </a:spcBef>
            </a:pPr>
            <a:r>
              <a:rPr lang="es-ES" sz="2800" dirty="0"/>
              <a:t>Se preparó y suministró cuestionario para recoger insumo de los feligreses con relación a nuestra parroquia.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3DC3C43-1D2D-409E-8D50-44214ADC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8" r="500"/>
          <a:stretch>
            <a:fillRect/>
          </a:stretch>
        </p:blipFill>
        <p:spPr bwMode="auto">
          <a:xfrm>
            <a:off x="7355941" y="2049838"/>
            <a:ext cx="46672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5299F-976F-4FF8-8A51-1C7628DE6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47127" y="1191082"/>
            <a:ext cx="4232543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F9778B76-55E2-4269-9268-9B825886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679450"/>
            <a:ext cx="5602287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Aft>
                <a:spcPts val="100"/>
              </a:spcAft>
            </a:pPr>
            <a:r>
              <a:rPr lang="es-PR" altLang="en-US" sz="11000" b="1">
                <a:solidFill>
                  <a:srgbClr val="806000"/>
                </a:solidFill>
                <a:latin typeface="Bradley Hand ITC" panose="03070402050302030203" pitchFamily="66" charset="0"/>
              </a:rPr>
              <a:t>Porque...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FEC95F43-49A5-4ACC-BCFA-D535EEB3A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184650"/>
            <a:ext cx="723423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/>
            <a:r>
              <a:rPr lang="en-US" altLang="en-US" sz="2000" dirty="0">
                <a:solidFill>
                  <a:srgbClr val="000000"/>
                </a:solidFill>
                <a:latin typeface="Berlin Sans FB" panose="020E0602020502020306" pitchFamily="34" charset="0"/>
              </a:rPr>
              <a:t>2ndo Encuentro Arquidiocesano de Corresponsabilidad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8197" name="Picture 4" descr="Comit&amp;eacute; Arquidiocesano de Corresponsabilidad (CARCOpr)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C7D27-D140-4CBC-9F03-3C5158D4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265738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AutoShape 5">
            <a:extLst>
              <a:ext uri="{FF2B5EF4-FFF2-40B4-BE49-F238E27FC236}">
                <a16:creationId xmlns:a16="http://schemas.microsoft.com/office/drawing/2014/main" id="{A79B98B4-D6AE-467A-8A00-9B4B4BDFB7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275" y="5840413"/>
            <a:ext cx="1684338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8199" name="Picture 6" descr="escudo-arq">
            <a:extLst>
              <a:ext uri="{FF2B5EF4-FFF2-40B4-BE49-F238E27FC236}">
                <a16:creationId xmlns:a16="http://schemas.microsoft.com/office/drawing/2014/main" id="{3AC67318-67F0-4FF3-A1AD-0BD37C7D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265738"/>
            <a:ext cx="7429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73990242-3248-415A-A5B2-BA8BAE73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5800725"/>
            <a:ext cx="1000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Arquidiócesis </a:t>
            </a:r>
          </a:p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de San Juan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BDC117C0-CE92-4F4A-81F0-57261BF7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4548188"/>
            <a:ext cx="57134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s-PR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12 de octubre de 2019 / Parroquia San Jos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é</a:t>
            </a:r>
            <a:b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PR-2, Villa Caparra, Guaynabo, PR 00966</a:t>
            </a:r>
            <a:r>
              <a:rPr lang="es-PR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8202" name="TextBox 1">
            <a:extLst>
              <a:ext uri="{FF2B5EF4-FFF2-40B4-BE49-F238E27FC236}">
                <a16:creationId xmlns:a16="http://schemas.microsoft.com/office/drawing/2014/main" id="{4092B11B-B5BF-49FB-B895-6C2717A5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88" y="2396511"/>
            <a:ext cx="1130157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sz="4800" b="1" dirty="0">
                <a:solidFill>
                  <a:schemeClr val="accent3">
                    <a:lumMod val="75000"/>
                  </a:schemeClr>
                </a:solidFill>
              </a:rPr>
              <a:t>Déjame contarte… </a:t>
            </a:r>
          </a:p>
          <a:p>
            <a:r>
              <a:rPr lang="es-PR" altLang="en-US" sz="3600" b="1" i="1" dirty="0">
                <a:latin typeface="Lucida Sans" panose="020B0602030504020204" pitchFamily="34" charset="0"/>
              </a:rPr>
              <a:t>Parroquia del Espíritu Santo</a:t>
            </a:r>
          </a:p>
          <a:p>
            <a:r>
              <a:rPr lang="en-US" altLang="en-US" b="1" dirty="0"/>
              <a:t>Levittown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7851A2-9C4E-4417-90C5-B2C59E7DEB61}"/>
              </a:ext>
            </a:extLst>
          </p:cNvPr>
          <p:cNvSpPr/>
          <p:nvPr/>
        </p:nvSpPr>
        <p:spPr>
          <a:xfrm>
            <a:off x="976312" y="5187988"/>
            <a:ext cx="3625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82775" algn="l"/>
              </a:tabLst>
            </a:pPr>
            <a:r>
              <a:rPr lang="es-PR" sz="3200" b="1" i="1" dirty="0">
                <a:latin typeface="Lucida Sans" panose="020B0602030504020204" pitchFamily="34" charset="0"/>
              </a:rPr>
              <a:t>Myrtha Díaz</a:t>
            </a:r>
          </a:p>
        </p:txBody>
      </p:sp>
    </p:spTree>
    <p:extLst>
      <p:ext uri="{BB962C8B-B14F-4D97-AF65-F5344CB8AC3E}">
        <p14:creationId xmlns:p14="http://schemas.microsoft.com/office/powerpoint/2010/main" val="9668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25291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María Madre de la Iglesia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21976"/>
            <a:ext cx="9012233" cy="5371140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s-PR" sz="2800" b="1" i="1" dirty="0"/>
              <a:t>Otras actividades…</a:t>
            </a:r>
            <a:endParaRPr lang="es-PR" sz="2800" b="1" dirty="0"/>
          </a:p>
          <a:p>
            <a:pPr>
              <a:spcBef>
                <a:spcPts val="0"/>
              </a:spcBef>
            </a:pPr>
            <a:r>
              <a:rPr lang="es-ES" sz="2400" dirty="0"/>
              <a:t>Planes futuros tales como:</a:t>
            </a:r>
          </a:p>
          <a:p>
            <a:pPr lvl="1">
              <a:spcBef>
                <a:spcPts val="0"/>
              </a:spcBef>
            </a:pPr>
            <a:r>
              <a:rPr lang="es-ES" sz="2000" dirty="0"/>
              <a:t>Preparar el Plan Estratégico.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Colaborar con líderes de grupos/ministerios para afinar misión, objetivos y funciones.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800" b="1" i="1" dirty="0"/>
              <a:t>Situación presente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Contamos con el apoyo de nuestro párroco.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Se crearon nuevos grupos, Corresponsabilidad y Acogida.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Trabajamos junto al Comité de Actividades para ayudar en la parte del Tesoro en varios eventos.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800" b="1" i="1" dirty="0"/>
              <a:t>¿Qué nos queda por hacer?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Integrar la espiritualidad en los grupos/ministerios de nuestra parroquia.</a:t>
            </a:r>
          </a:p>
          <a:p>
            <a:pPr>
              <a:spcBef>
                <a:spcPts val="0"/>
              </a:spcBef>
            </a:pPr>
            <a:r>
              <a:rPr lang="es-ES" sz="2400" dirty="0"/>
              <a:t>Compromiso al ofrendar.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65C4F2-11C2-4D81-8D65-C9B64F3ED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" b="38435"/>
          <a:stretch>
            <a:fillRect/>
          </a:stretch>
        </p:blipFill>
        <p:spPr bwMode="auto">
          <a:xfrm rot="1335633">
            <a:off x="7981913" y="443464"/>
            <a:ext cx="4360862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¡Camino al discipulado!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600" b="1" i="1" dirty="0"/>
              <a:t>¡Muchas gracias, que Dios les bendiga!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400" b="1" dirty="0"/>
              <a:t>12 de octubre de 2019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2000" dirty="0"/>
              <a:t>Visita nuestra página web:</a:t>
            </a:r>
            <a:r>
              <a:rPr lang="es-ES" sz="2000" b="1" dirty="0"/>
              <a:t> www.CARCOpr.org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2000" b="1" dirty="0"/>
              <a:t>Síguenos en:</a:t>
            </a:r>
          </a:p>
          <a:p>
            <a:pPr>
              <a:spcBef>
                <a:spcPts val="600"/>
              </a:spcBef>
            </a:pPr>
            <a:r>
              <a:rPr lang="es-ES" sz="2000" dirty="0"/>
              <a:t>Facebook:</a:t>
            </a:r>
            <a:r>
              <a:rPr lang="es-ES" sz="2000" b="1" dirty="0"/>
              <a:t> </a:t>
            </a:r>
            <a:r>
              <a:rPr lang="es-ES" sz="2000" b="1" dirty="0">
                <a:hlinkClick r:id="rId2"/>
              </a:rPr>
              <a:t>www.facebook.com/CARCOpr/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es-ES" sz="2000" dirty="0"/>
              <a:t>Twitter:</a:t>
            </a:r>
            <a:r>
              <a:rPr lang="es-ES" sz="2000" b="1" dirty="0"/>
              <a:t> twitter.com/</a:t>
            </a:r>
            <a:r>
              <a:rPr lang="es-ES" sz="2000" b="1" dirty="0" err="1"/>
              <a:t>CARCOpr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es-ES" sz="2000" dirty="0" err="1"/>
              <a:t>You</a:t>
            </a:r>
            <a:r>
              <a:rPr lang="es-ES" sz="2000" dirty="0"/>
              <a:t> </a:t>
            </a:r>
            <a:r>
              <a:rPr lang="es-ES" sz="2000" dirty="0" err="1"/>
              <a:t>Tube</a:t>
            </a:r>
            <a:r>
              <a:rPr lang="es-ES" sz="2000" dirty="0"/>
              <a:t>:</a:t>
            </a:r>
            <a:r>
              <a:rPr lang="es-ES" sz="2000" b="1" dirty="0"/>
              <a:t> Comité Arquidiocesano de Corresponsabilidad</a:t>
            </a:r>
          </a:p>
          <a:p>
            <a:pPr>
              <a:spcBef>
                <a:spcPts val="600"/>
              </a:spcBef>
            </a:pPr>
            <a:r>
              <a:rPr lang="es-ES" sz="2000" dirty="0"/>
              <a:t>Escucha nuestro programa radial:</a:t>
            </a:r>
            <a:r>
              <a:rPr lang="es-ES" sz="2000" b="1" dirty="0"/>
              <a:t> Cinco Panes y Dos Peces cada sábado a las 12:00 </a:t>
            </a:r>
            <a:r>
              <a:rPr lang="es-ES" sz="2000" b="1" dirty="0" err="1"/>
              <a:t>md</a:t>
            </a:r>
            <a:r>
              <a:rPr lang="es-ES" sz="2000" b="1" dirty="0"/>
              <a:t> por Radio Paz 810 AM</a:t>
            </a:r>
          </a:p>
          <a:p>
            <a:pPr>
              <a:spcBef>
                <a:spcPts val="600"/>
              </a:spcBef>
            </a:pPr>
            <a:r>
              <a:rPr lang="es-ES" sz="2000" dirty="0"/>
              <a:t>Escribe a:</a:t>
            </a:r>
            <a:r>
              <a:rPr lang="es-ES" sz="2000" b="1" dirty="0"/>
              <a:t> corresponsabilidad.arqsj@gmail.com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CC96F-919D-4079-905C-6E54CDEB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58" y="5434073"/>
            <a:ext cx="383471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4409497" cy="4158776"/>
          </a:xfrm>
        </p:spPr>
        <p:txBody>
          <a:bodyPr anchor="b"/>
          <a:lstStyle/>
          <a:p>
            <a:pPr marL="0" indent="0">
              <a:buNone/>
            </a:pPr>
            <a:r>
              <a:rPr lang="es-PR" sz="3600" b="1" i="1" dirty="0"/>
              <a:t>Objetivos</a:t>
            </a:r>
            <a:endParaRPr lang="es-PR" sz="2000" b="1" i="1" dirty="0"/>
          </a:p>
          <a:p>
            <a:pPr marL="0" indent="0">
              <a:buNone/>
            </a:pPr>
            <a:r>
              <a:rPr lang="es-ES" sz="2800" dirty="0"/>
              <a:t>Compartir las vivencias en el proceso de implantación de la corresponsabilidad en nuestra parroquia.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9A8F9-8F46-4BE6-A2B0-2A2E6C83F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78" y="2843095"/>
            <a:ext cx="4051097" cy="2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 (2005)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Primer Pilar: </a:t>
            </a:r>
            <a:r>
              <a:rPr lang="es-PR" sz="4000" b="1" dirty="0"/>
              <a:t>Formación</a:t>
            </a:r>
            <a:endParaRPr lang="es-PR" sz="3600" b="1" dirty="0"/>
          </a:p>
          <a:p>
            <a:r>
              <a:rPr lang="es-ES" sz="2800" dirty="0"/>
              <a:t>Inicial: se convocó a toda la feligresía a talleres para aprender sobre la espiritualidad, sus bases bíblicas y sus elementos.</a:t>
            </a:r>
          </a:p>
          <a:p>
            <a:r>
              <a:rPr lang="es-ES" sz="2800" dirty="0"/>
              <a:t>Asistieron sobre 200 fieles.</a:t>
            </a:r>
          </a:p>
          <a:p>
            <a:r>
              <a:rPr lang="es-ES" sz="2800" dirty="0"/>
              <a:t>Homilías, Retiros y Encuentros.</a:t>
            </a:r>
          </a:p>
          <a:p>
            <a:r>
              <a:rPr lang="es-ES" sz="2800" dirty="0"/>
              <a:t>Periódicamente se refuerza con temas a grupos específicos o a la feligresía en general.</a:t>
            </a:r>
          </a:p>
        </p:txBody>
      </p:sp>
    </p:spTree>
    <p:extLst>
      <p:ext uri="{BB962C8B-B14F-4D97-AF65-F5344CB8AC3E}">
        <p14:creationId xmlns:p14="http://schemas.microsoft.com/office/powerpoint/2010/main" val="10852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Segundo Pilar: </a:t>
            </a:r>
            <a:r>
              <a:rPr lang="es-PR" sz="4000" b="1" dirty="0"/>
              <a:t>Oración</a:t>
            </a:r>
            <a:endParaRPr lang="es-PR" sz="3600" b="1" dirty="0"/>
          </a:p>
          <a:p>
            <a:r>
              <a:rPr lang="es-ES" sz="2800" dirty="0"/>
              <a:t>Talleres de Oración y Vida.</a:t>
            </a:r>
          </a:p>
          <a:p>
            <a:r>
              <a:rPr lang="es-ES" sz="2800" dirty="0"/>
              <a:t>Se inicia rezo del Rosario y de la corresponsabilidad.</a:t>
            </a:r>
          </a:p>
          <a:p>
            <a:r>
              <a:rPr lang="es-ES" sz="2800" dirty="0"/>
              <a:t>Capilla de Adoración e inicio grupo de Adoradores.</a:t>
            </a:r>
          </a:p>
          <a:p>
            <a:r>
              <a:rPr lang="es-ES" sz="2800" dirty="0"/>
              <a:t>Jueves Eucarísticos.</a:t>
            </a:r>
          </a:p>
          <a:p>
            <a:r>
              <a:rPr lang="es-ES" sz="2800" dirty="0"/>
              <a:t>Vía Crucis de corresponsabilidad.</a:t>
            </a:r>
          </a:p>
          <a:p>
            <a:r>
              <a:rPr lang="es-ES" sz="2800" dirty="0"/>
              <a:t>Grupos de oración en la comunidad.</a:t>
            </a:r>
          </a:p>
        </p:txBody>
      </p:sp>
    </p:spTree>
    <p:extLst>
      <p:ext uri="{BB962C8B-B14F-4D97-AF65-F5344CB8AC3E}">
        <p14:creationId xmlns:p14="http://schemas.microsoft.com/office/powerpoint/2010/main" val="2248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Tercer Pilar: </a:t>
            </a:r>
            <a:r>
              <a:rPr lang="es-PR" sz="4000" b="1" dirty="0"/>
              <a:t>Acogida</a:t>
            </a:r>
            <a:endParaRPr lang="es-PR" sz="3600" b="1" dirty="0"/>
          </a:p>
          <a:p>
            <a:r>
              <a:rPr lang="es-ES" sz="3200" dirty="0"/>
              <a:t>Ministerio Maranathá:</a:t>
            </a:r>
          </a:p>
          <a:p>
            <a:pPr lvl="1"/>
            <a:r>
              <a:rPr lang="es-ES" sz="2800" dirty="0"/>
              <a:t>Desarrollo de la naturaleza, roles y funciones.</a:t>
            </a:r>
          </a:p>
          <a:p>
            <a:pPr lvl="1"/>
            <a:r>
              <a:rPr lang="es-ES" sz="2800" dirty="0"/>
              <a:t>Reclutamiento / Adiestramiento.</a:t>
            </a:r>
          </a:p>
          <a:p>
            <a:pPr lvl="1"/>
            <a:r>
              <a:rPr lang="es-ES" sz="2800" dirty="0"/>
              <a:t>Misas de envío.</a:t>
            </a:r>
          </a:p>
        </p:txBody>
      </p:sp>
    </p:spTree>
    <p:extLst>
      <p:ext uri="{BB962C8B-B14F-4D97-AF65-F5344CB8AC3E}">
        <p14:creationId xmlns:p14="http://schemas.microsoft.com/office/powerpoint/2010/main" val="62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Cuarto Pilar: </a:t>
            </a:r>
            <a:r>
              <a:rPr lang="es-PR" sz="4000" b="1" dirty="0"/>
              <a:t>Servicio</a:t>
            </a:r>
            <a:endParaRPr lang="es-PR" sz="3600" b="1" dirty="0"/>
          </a:p>
          <a:p>
            <a:r>
              <a:rPr lang="es-PR" sz="3200" dirty="0"/>
              <a:t>Cambio de concepto “voluntario” a </a:t>
            </a:r>
            <a:r>
              <a:rPr lang="es-PR" sz="3600" b="1" i="1" dirty="0"/>
              <a:t>“</a:t>
            </a:r>
            <a:r>
              <a:rPr lang="es-PR" sz="3600" b="1" i="1" u="sng" dirty="0"/>
              <a:t>líder servicial</a:t>
            </a:r>
            <a:r>
              <a:rPr lang="es-PR" sz="3600" b="1" i="1" dirty="0"/>
              <a:t>”</a:t>
            </a:r>
            <a:r>
              <a:rPr lang="es-PR" sz="3200" dirty="0"/>
              <a:t> en ministerios de servicio vigentes.</a:t>
            </a:r>
          </a:p>
          <a:p>
            <a:r>
              <a:rPr lang="es-PR" sz="3200" dirty="0"/>
              <a:t>Desarrollo del ministerio Amigos a tu puerta.</a:t>
            </a:r>
          </a:p>
        </p:txBody>
      </p:sp>
    </p:spTree>
    <p:extLst>
      <p:ext uri="{BB962C8B-B14F-4D97-AF65-F5344CB8AC3E}">
        <p14:creationId xmlns:p14="http://schemas.microsoft.com/office/powerpoint/2010/main" val="2710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Otras actividades…</a:t>
            </a:r>
            <a:endParaRPr lang="es-PR" sz="3600" b="1" dirty="0"/>
          </a:p>
          <a:p>
            <a:r>
              <a:rPr lang="es-ES" sz="2800" dirty="0"/>
              <a:t>Plan estratégico.</a:t>
            </a:r>
          </a:p>
          <a:p>
            <a:r>
              <a:rPr lang="es-ES" sz="2800" dirty="0"/>
              <a:t>Colaborar con líderes de grupos / ministerios para afinar misión, objetivos y funciones.</a:t>
            </a:r>
          </a:p>
          <a:p>
            <a:r>
              <a:rPr lang="es-ES" sz="2800" dirty="0"/>
              <a:t>Ferias de corresponsabilidad.</a:t>
            </a:r>
          </a:p>
          <a:p>
            <a:r>
              <a:rPr lang="es-ES" sz="2800" dirty="0"/>
              <a:t>Día del vecino.</a:t>
            </a:r>
          </a:p>
          <a:p>
            <a:r>
              <a:rPr lang="es-ES" sz="2800" dirty="0"/>
              <a:t>Celebrar y agradecer logros de los servidores.</a:t>
            </a:r>
          </a:p>
        </p:txBody>
      </p:sp>
    </p:spTree>
    <p:extLst>
      <p:ext uri="{BB962C8B-B14F-4D97-AF65-F5344CB8AC3E}">
        <p14:creationId xmlns:p14="http://schemas.microsoft.com/office/powerpoint/2010/main" val="12546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47805"/>
            <a:ext cx="8596312" cy="788894"/>
          </a:xfrm>
        </p:spPr>
        <p:txBody>
          <a:bodyPr>
            <a:normAutofit/>
          </a:bodyPr>
          <a:lstStyle/>
          <a:p>
            <a:r>
              <a:rPr lang="es-PR" dirty="0"/>
              <a:t>Parroquia Espíritu Santo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BB3-35AE-4EBC-A1BD-36ADA1A6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2176"/>
            <a:ext cx="9012233" cy="4840940"/>
          </a:xfrm>
        </p:spPr>
        <p:txBody>
          <a:bodyPr anchor="ctr"/>
          <a:lstStyle/>
          <a:p>
            <a:pPr marL="0" indent="0">
              <a:buNone/>
            </a:pPr>
            <a:r>
              <a:rPr lang="es-PR" sz="3600" b="1" i="1" dirty="0"/>
              <a:t>Situación presente</a:t>
            </a:r>
            <a:endParaRPr lang="es-PR" sz="3600" b="1" dirty="0"/>
          </a:p>
          <a:p>
            <a:r>
              <a:rPr lang="es-ES" sz="2400" dirty="0"/>
              <a:t>Frutos tangibles… (luego de 14 años)</a:t>
            </a:r>
          </a:p>
          <a:p>
            <a:pPr lvl="1"/>
            <a:r>
              <a:rPr lang="es-ES" sz="2400" dirty="0"/>
              <a:t>Los fieles se conocen más.</a:t>
            </a:r>
          </a:p>
          <a:p>
            <a:pPr lvl="1"/>
            <a:r>
              <a:rPr lang="es-ES" sz="2400" dirty="0"/>
              <a:t>Disposición para entregar TTT a los diversos grupos / ministerios.</a:t>
            </a:r>
          </a:p>
          <a:p>
            <a:pPr lvl="1"/>
            <a:r>
              <a:rPr lang="es-ES" sz="2400" dirty="0"/>
              <a:t>Nuevos grupos / ministerios.</a:t>
            </a:r>
          </a:p>
          <a:p>
            <a:pPr lvl="1"/>
            <a:r>
              <a:rPr lang="es-ES" sz="2400" dirty="0"/>
              <a:t>↑ Compromiso de ofrendar.</a:t>
            </a:r>
          </a:p>
          <a:p>
            <a:pPr lvl="1"/>
            <a:r>
              <a:rPr lang="es-ES" sz="2400" dirty="0"/>
              <a:t>Integración de la espiritualidad en actividades de religiosidad popular.</a:t>
            </a:r>
          </a:p>
          <a:p>
            <a:pPr lvl="1"/>
            <a:r>
              <a:rPr lang="es-ES" sz="2400" dirty="0"/>
              <a:t>Continuidad a pesar de cambio de párrocos.**</a:t>
            </a:r>
          </a:p>
        </p:txBody>
      </p:sp>
    </p:spTree>
    <p:extLst>
      <p:ext uri="{BB962C8B-B14F-4D97-AF65-F5344CB8AC3E}">
        <p14:creationId xmlns:p14="http://schemas.microsoft.com/office/powerpoint/2010/main" val="15188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20180908_Plantilla_1erEncuento.ptx</Template>
  <TotalTime>533</TotalTime>
  <Words>1081</Words>
  <Application>Microsoft Office PowerPoint</Application>
  <PresentationFormat>Widescreen</PresentationFormat>
  <Paragraphs>184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Berlin Sans FB</vt:lpstr>
      <vt:lpstr>Berlin Sans FB Demi</vt:lpstr>
      <vt:lpstr>Bradley Hand ITC</vt:lpstr>
      <vt:lpstr>Calibri</vt:lpstr>
      <vt:lpstr>Lucida Sans</vt:lpstr>
      <vt:lpstr>Trebuchet MS</vt:lpstr>
      <vt:lpstr>Wingdings 3</vt:lpstr>
      <vt:lpstr>Facet</vt:lpstr>
      <vt:lpstr>PowerPoint Presentation</vt:lpstr>
      <vt:lpstr>PowerPoint Presentation</vt:lpstr>
      <vt:lpstr>Parroquia Espíritu Santo</vt:lpstr>
      <vt:lpstr>Parroquia Espíritu Santo (2005)</vt:lpstr>
      <vt:lpstr>Parroquia Espíritu Santo</vt:lpstr>
      <vt:lpstr>Parroquia Espíritu Santo</vt:lpstr>
      <vt:lpstr>Parroquia Espíritu Santo</vt:lpstr>
      <vt:lpstr>Parroquia Espíritu Santo</vt:lpstr>
      <vt:lpstr>Parroquia Espíritu Santo</vt:lpstr>
      <vt:lpstr>Parroquia Espíritu Santo</vt:lpstr>
      <vt:lpstr>PowerPoint Presentation</vt:lpstr>
      <vt:lpstr>Parroquia María Madre de la Misericordia</vt:lpstr>
      <vt:lpstr>Parroquia María Madre de la Misericordia</vt:lpstr>
      <vt:lpstr>Parroquia María Madre de la Misericordia</vt:lpstr>
      <vt:lpstr>Parroquia María Madre de la Misericordia</vt:lpstr>
      <vt:lpstr>Parroquia María Madre de la Misericordia</vt:lpstr>
      <vt:lpstr>PowerPoint Presentation</vt:lpstr>
      <vt:lpstr>Parroquia María Madre de la Iglesia</vt:lpstr>
      <vt:lpstr>Parroquia María Madre de la Iglesia</vt:lpstr>
      <vt:lpstr>Parroquia María Madre de la Iglesia</vt:lpstr>
      <vt:lpstr>¡Camino al discipulado!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Myrtha Diaz</dc:creator>
  <cp:lastModifiedBy>Luis y Elba Pico</cp:lastModifiedBy>
  <cp:revision>74</cp:revision>
  <cp:lastPrinted>2018-09-07T02:18:18Z</cp:lastPrinted>
  <dcterms:created xsi:type="dcterms:W3CDTF">2018-09-07T14:18:59Z</dcterms:created>
  <dcterms:modified xsi:type="dcterms:W3CDTF">2019-10-11T04:02:06Z</dcterms:modified>
</cp:coreProperties>
</file>